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8" r:id="rId5"/>
    <p:sldId id="261" r:id="rId6"/>
    <p:sldId id="262" r:id="rId7"/>
    <p:sldId id="266" r:id="rId8"/>
    <p:sldId id="263" r:id="rId9"/>
    <p:sldId id="267" r:id="rId10"/>
    <p:sldId id="264" r:id="rId11"/>
    <p:sldId id="268" r:id="rId12"/>
    <p:sldId id="265" r:id="rId13"/>
    <p:sldId id="269" r:id="rId14"/>
    <p:sldId id="257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MONEY" initials="NM" lastIdx="5" clrIdx="0">
    <p:extLst>
      <p:ext uri="{19B8F6BF-5375-455C-9EA6-DF929625EA0E}">
        <p15:presenceInfo xmlns:p15="http://schemas.microsoft.com/office/powerpoint/2012/main" userId="c81e4bb8776f574d" providerId="Windows Live"/>
      </p:ext>
    </p:extLst>
  </p:cmAuthor>
  <p:cmAuthor id="2" name="Aronson, Morgan" initials="AM" lastIdx="6" clrIdx="1">
    <p:extLst>
      <p:ext uri="{19B8F6BF-5375-455C-9EA6-DF929625EA0E}">
        <p15:presenceInfo xmlns:p15="http://schemas.microsoft.com/office/powerpoint/2012/main" userId="S-1-5-21-1308705437-1779958508-1182739305-29406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741"/>
    <a:srgbClr val="1A1446"/>
    <a:srgbClr val="B0B0B0"/>
    <a:srgbClr val="FFFFFF"/>
    <a:srgbClr val="06748C"/>
    <a:srgbClr val="78E1E1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3EA47-AD83-E305-0347-15A01A2C30B5}" v="1" dt="2019-07-09T18:47:46.398"/>
    <p1510:client id="{33B860F3-119C-D9FF-420F-EDB0934B3A3C}" v="163" dt="2019-07-09T18:20:41.505"/>
    <p1510:client id="{42DDB5A5-83CF-0C73-A1FD-225C1B9FB896}" v="447" dt="2019-07-09T21:21:47.032"/>
    <p1510:client id="{5E0DCDAA-0960-4E10-F40E-50CAE4775492}" v="1285" dt="2019-07-09T20:53:07.165"/>
    <p1510:client id="{66EE09F0-7252-16BC-F67A-CE0F3E08FCAB}" v="833" dt="2019-07-09T21:15:01.871"/>
    <p1510:client id="{93B0CF0D-54EB-3DBF-FCBD-1A67B595178A}" v="25" dt="2019-07-10T01:51:20.661"/>
    <p1510:client id="{E8670FD6-ED45-B110-6941-D8C72AC850B6}" v="250" dt="2019-07-09T18:20:24.193"/>
    <p1510:client id="{F4F64465-81B2-CFB2-A352-17A3CC4E3682}" v="33" dt="2019-07-10T01:54:56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34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6E1AA-E4C0-4AD8-9F02-D7EBFF10D436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D369379-CCA4-431A-B731-39C7B2761BA1}">
      <dgm:prSet phldrT="[Text]"/>
      <dgm:spPr/>
      <dgm:t>
        <a:bodyPr/>
        <a:lstStyle/>
        <a:p>
          <a:r>
            <a:rPr lang="en-US" b="1"/>
            <a:t>Opportunity</a:t>
          </a:r>
          <a:endParaRPr lang="en-US"/>
        </a:p>
      </dgm:t>
    </dgm:pt>
    <dgm:pt modelId="{2A27ED0A-33C7-4EB3-8CFD-B7373F39DCE3}" type="parTrans" cxnId="{1E05A5C8-DEF3-400B-9CC2-858A4768FDED}">
      <dgm:prSet/>
      <dgm:spPr/>
      <dgm:t>
        <a:bodyPr/>
        <a:lstStyle/>
        <a:p>
          <a:endParaRPr lang="en-US"/>
        </a:p>
      </dgm:t>
    </dgm:pt>
    <dgm:pt modelId="{199C5140-D3FB-408C-AC0C-CADEDE59813A}" type="sibTrans" cxnId="{1E05A5C8-DEF3-400B-9CC2-858A4768FDED}">
      <dgm:prSet/>
      <dgm:spPr/>
      <dgm:t>
        <a:bodyPr/>
        <a:lstStyle/>
        <a:p>
          <a:endParaRPr lang="en-US"/>
        </a:p>
      </dgm:t>
    </dgm:pt>
    <dgm:pt modelId="{B2129DF0-CDEA-4555-83E5-21CA7366AD33}">
      <dgm:prSet/>
      <dgm:spPr/>
      <dgm:t>
        <a:bodyPr/>
        <a:lstStyle/>
        <a:p>
          <a:pPr rtl="0"/>
          <a:r>
            <a:rPr lang="en-US">
              <a:cs typeface="Arial"/>
            </a:rPr>
            <a:t>Solves the</a:t>
          </a:r>
          <a:r>
            <a:rPr lang="en-US">
              <a:latin typeface="Arial"/>
              <a:cs typeface="Arial"/>
            </a:rPr>
            <a:t> problem of holding a higher regard for developing with accessibility in mind. Customers</a:t>
          </a:r>
          <a:r>
            <a:rPr lang="en-US" b="0">
              <a:latin typeface="Arial"/>
            </a:rPr>
            <a:t> will appreciate this new developmental practice because it is a integral foundational step for reaching all customers needs.</a:t>
          </a:r>
          <a:endParaRPr lang="en-US" b="0"/>
        </a:p>
      </dgm:t>
    </dgm:pt>
    <dgm:pt modelId="{971EAE49-D5AC-4B8E-81FF-7318935B06FC}" type="parTrans" cxnId="{12939AD0-582F-4479-9B58-F99440A8E4F6}">
      <dgm:prSet/>
      <dgm:spPr/>
      <dgm:t>
        <a:bodyPr/>
        <a:lstStyle/>
        <a:p>
          <a:endParaRPr lang="en-US"/>
        </a:p>
      </dgm:t>
    </dgm:pt>
    <dgm:pt modelId="{3CF0C8B7-6908-41B5-A1EE-86B41BF4AD93}" type="sibTrans" cxnId="{12939AD0-582F-4479-9B58-F99440A8E4F6}">
      <dgm:prSet/>
      <dgm:spPr/>
      <dgm:t>
        <a:bodyPr/>
        <a:lstStyle/>
        <a:p>
          <a:endParaRPr lang="en-US"/>
        </a:p>
      </dgm:t>
    </dgm:pt>
    <dgm:pt modelId="{5684590F-0A9D-4F23-8D69-0594A9233B93}">
      <dgm:prSet/>
      <dgm:spPr/>
      <dgm:t>
        <a:bodyPr/>
        <a:lstStyle/>
        <a:p>
          <a:r>
            <a:rPr lang="en-US" b="1"/>
            <a:t>Solution</a:t>
          </a:r>
        </a:p>
      </dgm:t>
    </dgm:pt>
    <dgm:pt modelId="{D2100638-5819-4FA0-9F0C-72376AC5EF68}" type="parTrans" cxnId="{C2DB0709-921A-444D-A06A-4FBF0683E57C}">
      <dgm:prSet/>
      <dgm:spPr/>
      <dgm:t>
        <a:bodyPr/>
        <a:lstStyle/>
        <a:p>
          <a:endParaRPr lang="en-US"/>
        </a:p>
      </dgm:t>
    </dgm:pt>
    <dgm:pt modelId="{DCEB162F-86B1-43A8-9DF7-41D8F0203690}" type="sibTrans" cxnId="{C2DB0709-921A-444D-A06A-4FBF0683E57C}">
      <dgm:prSet/>
      <dgm:spPr/>
      <dgm:t>
        <a:bodyPr/>
        <a:lstStyle/>
        <a:p>
          <a:endParaRPr lang="en-US"/>
        </a:p>
      </dgm:t>
    </dgm:pt>
    <dgm:pt modelId="{94185711-AEE3-49D9-B1CC-A07E36AD4C5D}">
      <dgm:prSet/>
      <dgm:spPr/>
      <dgm:t>
        <a:bodyPr/>
        <a:lstStyle/>
        <a:p>
          <a:pPr rtl="0"/>
          <a:r>
            <a:rPr lang="en-US">
              <a:cs typeface="Arial"/>
            </a:rPr>
            <a:t>Our solution has the key </a:t>
          </a:r>
          <a:r>
            <a:rPr lang="en-US"/>
            <a:t>features</a:t>
          </a:r>
          <a:r>
            <a:rPr lang="en-US">
              <a:latin typeface="Arial"/>
            </a:rPr>
            <a:t> of innovation, progress, and empathy. This allows the developer to create understanding for those with accessibility needs. </a:t>
          </a:r>
          <a:endParaRPr lang="en-US"/>
        </a:p>
      </dgm:t>
    </dgm:pt>
    <dgm:pt modelId="{CAD6029B-9EFE-49D6-BCD5-3C3D0B0288FA}" type="parTrans" cxnId="{FD20B8B7-7B25-4B93-83C5-026B832F9AFC}">
      <dgm:prSet/>
      <dgm:spPr/>
      <dgm:t>
        <a:bodyPr/>
        <a:lstStyle/>
        <a:p>
          <a:endParaRPr lang="en-US"/>
        </a:p>
      </dgm:t>
    </dgm:pt>
    <dgm:pt modelId="{98B820C6-3E37-4408-AECC-751DEA1B696C}" type="sibTrans" cxnId="{FD20B8B7-7B25-4B93-83C5-026B832F9AFC}">
      <dgm:prSet/>
      <dgm:spPr/>
      <dgm:t>
        <a:bodyPr/>
        <a:lstStyle/>
        <a:p>
          <a:endParaRPr lang="en-US"/>
        </a:p>
      </dgm:t>
    </dgm:pt>
    <dgm:pt modelId="{2BD3AE67-4C99-473E-9167-7D83F41A73F6}">
      <dgm:prSet/>
      <dgm:spPr/>
      <dgm:t>
        <a:bodyPr/>
        <a:lstStyle/>
        <a:p>
          <a:r>
            <a:rPr lang="en-US" b="1"/>
            <a:t>Benefits</a:t>
          </a:r>
        </a:p>
      </dgm:t>
    </dgm:pt>
    <dgm:pt modelId="{27970DD4-5F99-4B18-89ED-55C0D0221DE7}" type="parTrans" cxnId="{00C1A38B-60F6-45FD-B652-75AC70B38ADC}">
      <dgm:prSet/>
      <dgm:spPr/>
      <dgm:t>
        <a:bodyPr/>
        <a:lstStyle/>
        <a:p>
          <a:endParaRPr lang="en-US"/>
        </a:p>
      </dgm:t>
    </dgm:pt>
    <dgm:pt modelId="{63CE9BEF-04A7-4231-84EA-0E063C9A598C}" type="sibTrans" cxnId="{00C1A38B-60F6-45FD-B652-75AC70B38ADC}">
      <dgm:prSet/>
      <dgm:spPr/>
      <dgm:t>
        <a:bodyPr/>
        <a:lstStyle/>
        <a:p>
          <a:endParaRPr lang="en-US"/>
        </a:p>
      </dgm:t>
    </dgm:pt>
    <dgm:pt modelId="{E2B1690D-B6DC-42A6-84FB-8BD1B6ED2F7C}">
      <dgm:prSet/>
      <dgm:spPr/>
      <dgm:t>
        <a:bodyPr/>
        <a:lstStyle/>
        <a:p>
          <a:pPr rtl="0"/>
          <a:r>
            <a:rPr lang="en-US">
              <a:cs typeface="Arial"/>
            </a:rPr>
            <a:t>For our </a:t>
          </a:r>
          <a:r>
            <a:rPr lang="en-US"/>
            <a:t>customers, the benefits include</a:t>
          </a:r>
          <a:r>
            <a:rPr lang="en-US">
              <a:latin typeface="Arial"/>
            </a:rPr>
            <a:t> an inclusive &amp; improved interface that appropriately fits their needs.</a:t>
          </a:r>
          <a:endParaRPr lang="en-US"/>
        </a:p>
      </dgm:t>
    </dgm:pt>
    <dgm:pt modelId="{9190175A-D0E6-404F-8645-4BEF721AE95E}" type="parTrans" cxnId="{18562D5B-4712-40C7-A157-D1E6251C9C0B}">
      <dgm:prSet/>
      <dgm:spPr/>
      <dgm:t>
        <a:bodyPr/>
        <a:lstStyle/>
        <a:p>
          <a:endParaRPr lang="en-US"/>
        </a:p>
      </dgm:t>
    </dgm:pt>
    <dgm:pt modelId="{07AC95DB-1DBF-4FE0-928D-77AB0FE11C60}" type="sibTrans" cxnId="{18562D5B-4712-40C7-A157-D1E6251C9C0B}">
      <dgm:prSet/>
      <dgm:spPr/>
      <dgm:t>
        <a:bodyPr/>
        <a:lstStyle/>
        <a:p>
          <a:endParaRPr lang="en-US"/>
        </a:p>
      </dgm:t>
    </dgm:pt>
    <dgm:pt modelId="{36762875-34FB-4912-81F3-2065D1A57AC1}">
      <dgm:prSet/>
      <dgm:spPr/>
      <dgm:t>
        <a:bodyPr/>
        <a:lstStyle/>
        <a:p>
          <a:pPr rtl="0"/>
          <a:r>
            <a:rPr lang="en-US">
              <a:cs typeface="Arial"/>
            </a:rPr>
            <a:t>For </a:t>
          </a:r>
          <a:r>
            <a:rPr lang="en-US"/>
            <a:t>the company, the benefits </a:t>
          </a:r>
          <a:r>
            <a:rPr lang="en-US">
              <a:latin typeface="Arial"/>
            </a:rPr>
            <a:t>include an evolved process for generating feedback for their user's expereince.</a:t>
          </a:r>
          <a:endParaRPr lang="en-US"/>
        </a:p>
      </dgm:t>
    </dgm:pt>
    <dgm:pt modelId="{DD3447C4-7A14-47EF-B18B-9439B049DB3B}" type="parTrans" cxnId="{0E6BC9BC-C62B-450B-AF83-1E0B743E81FC}">
      <dgm:prSet/>
      <dgm:spPr/>
      <dgm:t>
        <a:bodyPr/>
        <a:lstStyle/>
        <a:p>
          <a:endParaRPr lang="en-US"/>
        </a:p>
      </dgm:t>
    </dgm:pt>
    <dgm:pt modelId="{0D0AFD46-535C-4BF1-B5CA-E0E23D3E0AA2}" type="sibTrans" cxnId="{0E6BC9BC-C62B-450B-AF83-1E0B743E81FC}">
      <dgm:prSet/>
      <dgm:spPr/>
      <dgm:t>
        <a:bodyPr/>
        <a:lstStyle/>
        <a:p>
          <a:endParaRPr lang="en-US"/>
        </a:p>
      </dgm:t>
    </dgm:pt>
    <dgm:pt modelId="{C0C8C7FA-F01B-463E-A3C8-99650603AC9A}">
      <dgm:prSet phldrT="[Text]"/>
      <dgm:spPr/>
      <dgm:t>
        <a:bodyPr/>
        <a:lstStyle/>
        <a:p>
          <a:r>
            <a:rPr lang="en-US"/>
            <a:t>Solution Overview</a:t>
          </a:r>
        </a:p>
      </dgm:t>
    </dgm:pt>
    <dgm:pt modelId="{B867AF6E-1868-4EEA-A0DD-E2A29DD27C6C}" type="sibTrans" cxnId="{3B9FAB29-FFEE-46D9-82EF-58F6F1B816D9}">
      <dgm:prSet/>
      <dgm:spPr/>
      <dgm:t>
        <a:bodyPr/>
        <a:lstStyle/>
        <a:p>
          <a:endParaRPr lang="en-US"/>
        </a:p>
      </dgm:t>
    </dgm:pt>
    <dgm:pt modelId="{734971B5-5326-4BE4-B2E0-C3DAFC702517}" type="parTrans" cxnId="{3B9FAB29-FFEE-46D9-82EF-58F6F1B816D9}">
      <dgm:prSet/>
      <dgm:spPr/>
      <dgm:t>
        <a:bodyPr/>
        <a:lstStyle/>
        <a:p>
          <a:endParaRPr lang="en-US"/>
        </a:p>
      </dgm:t>
    </dgm:pt>
    <dgm:pt modelId="{E7FD4EE9-BD0C-450E-9669-79F8242C16F6}" type="pres">
      <dgm:prSet presAssocID="{6056E1AA-E4C0-4AD8-9F02-D7EBFF10D436}" presName="Name0" presStyleCnt="0">
        <dgm:presLayoutVars>
          <dgm:dir/>
          <dgm:animLvl val="lvl"/>
          <dgm:resizeHandles val="exact"/>
        </dgm:presLayoutVars>
      </dgm:prSet>
      <dgm:spPr/>
    </dgm:pt>
    <dgm:pt modelId="{D08EE23C-1129-4AE7-B1DD-DFF081630CAC}" type="pres">
      <dgm:prSet presAssocID="{C0C8C7FA-F01B-463E-A3C8-99650603AC9A}" presName="composite" presStyleCnt="0"/>
      <dgm:spPr/>
    </dgm:pt>
    <dgm:pt modelId="{87E40383-5F86-444F-BDD9-4142B1DC2DF1}" type="pres">
      <dgm:prSet presAssocID="{C0C8C7FA-F01B-463E-A3C8-99650603AC9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089A99A-DBA5-473B-862D-694BE8456F1E}" type="pres">
      <dgm:prSet presAssocID="{C0C8C7FA-F01B-463E-A3C8-99650603AC9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2DB0709-921A-444D-A06A-4FBF0683E57C}" srcId="{C0C8C7FA-F01B-463E-A3C8-99650603AC9A}" destId="{5684590F-0A9D-4F23-8D69-0594A9233B93}" srcOrd="1" destOrd="0" parTransId="{D2100638-5819-4FA0-9F0C-72376AC5EF68}" sibTransId="{DCEB162F-86B1-43A8-9DF7-41D8F0203690}"/>
    <dgm:cxn modelId="{3B9FAB29-FFEE-46D9-82EF-58F6F1B816D9}" srcId="{6056E1AA-E4C0-4AD8-9F02-D7EBFF10D436}" destId="{C0C8C7FA-F01B-463E-A3C8-99650603AC9A}" srcOrd="0" destOrd="0" parTransId="{734971B5-5326-4BE4-B2E0-C3DAFC702517}" sibTransId="{B867AF6E-1868-4EEA-A0DD-E2A29DD27C6C}"/>
    <dgm:cxn modelId="{18562D5B-4712-40C7-A157-D1E6251C9C0B}" srcId="{2BD3AE67-4C99-473E-9167-7D83F41A73F6}" destId="{E2B1690D-B6DC-42A6-84FB-8BD1B6ED2F7C}" srcOrd="0" destOrd="0" parTransId="{9190175A-D0E6-404F-8645-4BEF721AE95E}" sibTransId="{07AC95DB-1DBF-4FE0-928D-77AB0FE11C60}"/>
    <dgm:cxn modelId="{09E8B447-50AF-47F0-BA87-352D83475BDC}" type="presOf" srcId="{36762875-34FB-4912-81F3-2065D1A57AC1}" destId="{E089A99A-DBA5-473B-862D-694BE8456F1E}" srcOrd="0" destOrd="6" presId="urn:microsoft.com/office/officeart/2005/8/layout/hList1"/>
    <dgm:cxn modelId="{ADBE5650-5BB9-4CB9-A54E-52762D329847}" type="presOf" srcId="{5684590F-0A9D-4F23-8D69-0594A9233B93}" destId="{E089A99A-DBA5-473B-862D-694BE8456F1E}" srcOrd="0" destOrd="2" presId="urn:microsoft.com/office/officeart/2005/8/layout/hList1"/>
    <dgm:cxn modelId="{C4252957-FE5C-4080-AF8C-94EBB011F5BF}" type="presOf" srcId="{2BD3AE67-4C99-473E-9167-7D83F41A73F6}" destId="{E089A99A-DBA5-473B-862D-694BE8456F1E}" srcOrd="0" destOrd="4" presId="urn:microsoft.com/office/officeart/2005/8/layout/hList1"/>
    <dgm:cxn modelId="{0B595F7D-7AD6-4B13-B28D-B882723F95C7}" type="presOf" srcId="{1D369379-CCA4-431A-B731-39C7B2761BA1}" destId="{E089A99A-DBA5-473B-862D-694BE8456F1E}" srcOrd="0" destOrd="0" presId="urn:microsoft.com/office/officeart/2005/8/layout/hList1"/>
    <dgm:cxn modelId="{00C1A38B-60F6-45FD-B652-75AC70B38ADC}" srcId="{C0C8C7FA-F01B-463E-A3C8-99650603AC9A}" destId="{2BD3AE67-4C99-473E-9167-7D83F41A73F6}" srcOrd="2" destOrd="0" parTransId="{27970DD4-5F99-4B18-89ED-55C0D0221DE7}" sibTransId="{63CE9BEF-04A7-4231-84EA-0E063C9A598C}"/>
    <dgm:cxn modelId="{28479597-F73B-468C-A786-7EE9822A8E23}" type="presOf" srcId="{C0C8C7FA-F01B-463E-A3C8-99650603AC9A}" destId="{87E40383-5F86-444F-BDD9-4142B1DC2DF1}" srcOrd="0" destOrd="0" presId="urn:microsoft.com/office/officeart/2005/8/layout/hList1"/>
    <dgm:cxn modelId="{6EFEC79E-6346-44F0-882F-AF59957819AF}" type="presOf" srcId="{94185711-AEE3-49D9-B1CC-A07E36AD4C5D}" destId="{E089A99A-DBA5-473B-862D-694BE8456F1E}" srcOrd="0" destOrd="3" presId="urn:microsoft.com/office/officeart/2005/8/layout/hList1"/>
    <dgm:cxn modelId="{62F4A6AB-D5E8-4C40-95BF-95F8E8333289}" type="presOf" srcId="{6056E1AA-E4C0-4AD8-9F02-D7EBFF10D436}" destId="{E7FD4EE9-BD0C-450E-9669-79F8242C16F6}" srcOrd="0" destOrd="0" presId="urn:microsoft.com/office/officeart/2005/8/layout/hList1"/>
    <dgm:cxn modelId="{FD20B8B7-7B25-4B93-83C5-026B832F9AFC}" srcId="{5684590F-0A9D-4F23-8D69-0594A9233B93}" destId="{94185711-AEE3-49D9-B1CC-A07E36AD4C5D}" srcOrd="0" destOrd="0" parTransId="{CAD6029B-9EFE-49D6-BCD5-3C3D0B0288FA}" sibTransId="{98B820C6-3E37-4408-AECC-751DEA1B696C}"/>
    <dgm:cxn modelId="{0E6BC9BC-C62B-450B-AF83-1E0B743E81FC}" srcId="{2BD3AE67-4C99-473E-9167-7D83F41A73F6}" destId="{36762875-34FB-4912-81F3-2065D1A57AC1}" srcOrd="1" destOrd="0" parTransId="{DD3447C4-7A14-47EF-B18B-9439B049DB3B}" sibTransId="{0D0AFD46-535C-4BF1-B5CA-E0E23D3E0AA2}"/>
    <dgm:cxn modelId="{1E05A5C8-DEF3-400B-9CC2-858A4768FDED}" srcId="{C0C8C7FA-F01B-463E-A3C8-99650603AC9A}" destId="{1D369379-CCA4-431A-B731-39C7B2761BA1}" srcOrd="0" destOrd="0" parTransId="{2A27ED0A-33C7-4EB3-8CFD-B7373F39DCE3}" sibTransId="{199C5140-D3FB-408C-AC0C-CADEDE59813A}"/>
    <dgm:cxn modelId="{12939AD0-582F-4479-9B58-F99440A8E4F6}" srcId="{1D369379-CCA4-431A-B731-39C7B2761BA1}" destId="{B2129DF0-CDEA-4555-83E5-21CA7366AD33}" srcOrd="0" destOrd="0" parTransId="{971EAE49-D5AC-4B8E-81FF-7318935B06FC}" sibTransId="{3CF0C8B7-6908-41B5-A1EE-86B41BF4AD93}"/>
    <dgm:cxn modelId="{3C5B3BF5-B63D-477C-A3DA-E8B81DE251D3}" type="presOf" srcId="{B2129DF0-CDEA-4555-83E5-21CA7366AD33}" destId="{E089A99A-DBA5-473B-862D-694BE8456F1E}" srcOrd="0" destOrd="1" presId="urn:microsoft.com/office/officeart/2005/8/layout/hList1"/>
    <dgm:cxn modelId="{1FFA05FA-1901-49E3-AE82-96D90B2F528D}" type="presOf" srcId="{E2B1690D-B6DC-42A6-84FB-8BD1B6ED2F7C}" destId="{E089A99A-DBA5-473B-862D-694BE8456F1E}" srcOrd="0" destOrd="5" presId="urn:microsoft.com/office/officeart/2005/8/layout/hList1"/>
    <dgm:cxn modelId="{0518AA2F-F404-4D8A-A0AB-7FC41736AA2E}" type="presParOf" srcId="{E7FD4EE9-BD0C-450E-9669-79F8242C16F6}" destId="{D08EE23C-1129-4AE7-B1DD-DFF081630CAC}" srcOrd="0" destOrd="0" presId="urn:microsoft.com/office/officeart/2005/8/layout/hList1"/>
    <dgm:cxn modelId="{2015FA89-A18F-43B7-828B-6EBD4874D257}" type="presParOf" srcId="{D08EE23C-1129-4AE7-B1DD-DFF081630CAC}" destId="{87E40383-5F86-444F-BDD9-4142B1DC2DF1}" srcOrd="0" destOrd="0" presId="urn:microsoft.com/office/officeart/2005/8/layout/hList1"/>
    <dgm:cxn modelId="{8824E837-3497-43B8-B48F-5A5CFA6B4418}" type="presParOf" srcId="{D08EE23C-1129-4AE7-B1DD-DFF081630CAC}" destId="{E089A99A-DBA5-473B-862D-694BE8456F1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40383-5F86-444F-BDD9-4142B1DC2DF1}">
      <dsp:nvSpPr>
        <dsp:cNvPr id="0" name=""/>
        <dsp:cNvSpPr/>
      </dsp:nvSpPr>
      <dsp:spPr>
        <a:xfrm>
          <a:off x="0" y="99972"/>
          <a:ext cx="6120312" cy="518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Solution Overview</a:t>
          </a:r>
        </a:p>
      </dsp:txBody>
      <dsp:txXfrm>
        <a:off x="0" y="99972"/>
        <a:ext cx="6120312" cy="518400"/>
      </dsp:txXfrm>
    </dsp:sp>
    <dsp:sp modelId="{E089A99A-DBA5-473B-862D-694BE8456F1E}">
      <dsp:nvSpPr>
        <dsp:cNvPr id="0" name=""/>
        <dsp:cNvSpPr/>
      </dsp:nvSpPr>
      <dsp:spPr>
        <a:xfrm>
          <a:off x="0" y="618372"/>
          <a:ext cx="6120312" cy="454571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Opportunity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cs typeface="Arial"/>
            </a:rPr>
            <a:t>Solves the</a:t>
          </a:r>
          <a:r>
            <a:rPr lang="en-US" sz="1800" kern="1200">
              <a:latin typeface="Arial"/>
              <a:cs typeface="Arial"/>
            </a:rPr>
            <a:t> problem of holding a higher regard for developing with accessibility in mind. Customers</a:t>
          </a:r>
          <a:r>
            <a:rPr lang="en-US" sz="1800" b="0" kern="1200">
              <a:latin typeface="Arial"/>
            </a:rPr>
            <a:t> will appreciate this new developmental practice because it is a integral foundational step for reaching all customers needs.</a:t>
          </a:r>
          <a:endParaRPr lang="en-US" sz="1800" b="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Solution</a:t>
          </a:r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cs typeface="Arial"/>
            </a:rPr>
            <a:t>Our solution has the key </a:t>
          </a:r>
          <a:r>
            <a:rPr lang="en-US" sz="1800" kern="1200"/>
            <a:t>features</a:t>
          </a:r>
          <a:r>
            <a:rPr lang="en-US" sz="1800" kern="1200">
              <a:latin typeface="Arial"/>
            </a:rPr>
            <a:t> of innovation, progress, and empathy. This allows the developer to create understanding for those with accessibility needs. 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Benefits</a:t>
          </a:r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cs typeface="Arial"/>
            </a:rPr>
            <a:t>For our </a:t>
          </a:r>
          <a:r>
            <a:rPr lang="en-US" sz="1800" kern="1200"/>
            <a:t>customers, the benefits include</a:t>
          </a:r>
          <a:r>
            <a:rPr lang="en-US" sz="1800" kern="1200">
              <a:latin typeface="Arial"/>
            </a:rPr>
            <a:t> an inclusive &amp; improved interface that appropriately fits their needs.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cs typeface="Arial"/>
            </a:rPr>
            <a:t>For </a:t>
          </a:r>
          <a:r>
            <a:rPr lang="en-US" sz="1800" kern="1200"/>
            <a:t>the company, the benefits </a:t>
          </a:r>
          <a:r>
            <a:rPr lang="en-US" sz="1800" kern="1200">
              <a:latin typeface="Arial"/>
            </a:rPr>
            <a:t>include an evolved process for generating feedback for their user's expereince.</a:t>
          </a:r>
          <a:endParaRPr lang="en-US" sz="1800" kern="1200"/>
        </a:p>
      </dsp:txBody>
      <dsp:txXfrm>
        <a:off x="0" y="618372"/>
        <a:ext cx="6120312" cy="4545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785A-9EFB-49CD-9B41-642062DFD9C6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64D0-2C69-4527-83D1-E8DFDFF7A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1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82B808-A1BC-424A-B371-9B807E0EFCA1}"/>
              </a:ext>
            </a:extLst>
          </p:cNvPr>
          <p:cNvSpPr/>
          <p:nvPr userDrawn="1"/>
        </p:nvSpPr>
        <p:spPr>
          <a:xfrm>
            <a:off x="149255" y="6275512"/>
            <a:ext cx="11402568" cy="471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41211" y="1722473"/>
            <a:ext cx="11036990" cy="1594883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41211" y="3405449"/>
            <a:ext cx="11036991" cy="397661"/>
          </a:xfrm>
        </p:spPr>
        <p:txBody>
          <a:bodyPr anchor="t"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0"/>
          </p:nvPr>
        </p:nvSpPr>
        <p:spPr>
          <a:xfrm>
            <a:off x="541211" y="3927379"/>
            <a:ext cx="11036990" cy="409408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C5812-C15A-428F-AB7A-9E4F62924C10}"/>
              </a:ext>
            </a:extLst>
          </p:cNvPr>
          <p:cNvGrpSpPr/>
          <p:nvPr userDrawn="1"/>
        </p:nvGrpSpPr>
        <p:grpSpPr>
          <a:xfrm>
            <a:off x="11595615" y="6272479"/>
            <a:ext cx="461773" cy="469521"/>
            <a:chOff x="11613545" y="6272479"/>
            <a:chExt cx="461773" cy="46952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6B8CD5-A813-403D-B3CF-D48D9D599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13545" y="6272479"/>
              <a:ext cx="461773" cy="4695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DD94C4-96CC-42B8-B318-6685880B8F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491"/>
            <a:stretch/>
          </p:blipFill>
          <p:spPr>
            <a:xfrm>
              <a:off x="11718819" y="6325130"/>
              <a:ext cx="277918" cy="36330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 userDrawn="1"/>
        </p:nvGrpSpPr>
        <p:grpSpPr bwMode="gray">
          <a:xfrm>
            <a:off x="423972" y="435999"/>
            <a:ext cx="2800493" cy="728507"/>
            <a:chOff x="3387726" y="2736850"/>
            <a:chExt cx="5411788" cy="1384300"/>
          </a:xfrm>
        </p:grpSpPr>
        <p:sp>
          <p:nvSpPr>
            <p:cNvPr id="15" name="Freeform 55"/>
            <p:cNvSpPr>
              <a:spLocks/>
            </p:cNvSpPr>
            <p:nvPr/>
          </p:nvSpPr>
          <p:spPr bwMode="gray">
            <a:xfrm>
              <a:off x="4462463" y="3157538"/>
              <a:ext cx="331788" cy="419100"/>
            </a:xfrm>
            <a:custGeom>
              <a:avLst/>
              <a:gdLst>
                <a:gd name="T0" fmla="*/ 39 w 88"/>
                <a:gd name="T1" fmla="*/ 92 h 111"/>
                <a:gd name="T2" fmla="*/ 56 w 88"/>
                <a:gd name="T3" fmla="*/ 104 h 111"/>
                <a:gd name="T4" fmla="*/ 85 w 88"/>
                <a:gd name="T5" fmla="*/ 82 h 111"/>
                <a:gd name="T6" fmla="*/ 88 w 88"/>
                <a:gd name="T7" fmla="*/ 82 h 111"/>
                <a:gd name="T8" fmla="*/ 85 w 88"/>
                <a:gd name="T9" fmla="*/ 111 h 111"/>
                <a:gd name="T10" fmla="*/ 0 w 88"/>
                <a:gd name="T11" fmla="*/ 111 h 111"/>
                <a:gd name="T12" fmla="*/ 0 w 88"/>
                <a:gd name="T13" fmla="*/ 107 h 111"/>
                <a:gd name="T14" fmla="*/ 14 w 88"/>
                <a:gd name="T15" fmla="*/ 89 h 111"/>
                <a:gd name="T16" fmla="*/ 14 w 88"/>
                <a:gd name="T17" fmla="*/ 18 h 111"/>
                <a:gd name="T18" fmla="*/ 0 w 88"/>
                <a:gd name="T19" fmla="*/ 3 h 111"/>
                <a:gd name="T20" fmla="*/ 0 w 88"/>
                <a:gd name="T21" fmla="*/ 0 h 111"/>
                <a:gd name="T22" fmla="*/ 53 w 88"/>
                <a:gd name="T23" fmla="*/ 0 h 111"/>
                <a:gd name="T24" fmla="*/ 53 w 88"/>
                <a:gd name="T25" fmla="*/ 3 h 111"/>
                <a:gd name="T26" fmla="*/ 39 w 88"/>
                <a:gd name="T27" fmla="*/ 18 h 111"/>
                <a:gd name="T28" fmla="*/ 39 w 88"/>
                <a:gd name="T2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11">
                  <a:moveTo>
                    <a:pt x="39" y="92"/>
                  </a:moveTo>
                  <a:cubicBezTo>
                    <a:pt x="39" y="102"/>
                    <a:pt x="43" y="104"/>
                    <a:pt x="56" y="104"/>
                  </a:cubicBezTo>
                  <a:cubicBezTo>
                    <a:pt x="70" y="104"/>
                    <a:pt x="76" y="100"/>
                    <a:pt x="85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13" y="104"/>
                    <a:pt x="14" y="101"/>
                    <a:pt x="14" y="8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9"/>
                    <a:pt x="12" y="6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2" y="6"/>
                    <a:pt x="39" y="8"/>
                    <a:pt x="39" y="18"/>
                  </a:cubicBezTo>
                  <a:lnTo>
                    <a:pt x="39" y="9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6"/>
            <p:cNvSpPr>
              <a:spLocks noEditPoints="1"/>
            </p:cNvSpPr>
            <p:nvPr/>
          </p:nvSpPr>
          <p:spPr bwMode="gray">
            <a:xfrm>
              <a:off x="4800601" y="3125788"/>
              <a:ext cx="173038" cy="450850"/>
            </a:xfrm>
            <a:custGeom>
              <a:avLst/>
              <a:gdLst>
                <a:gd name="T0" fmla="*/ 34 w 46"/>
                <a:gd name="T1" fmla="*/ 103 h 119"/>
                <a:gd name="T2" fmla="*/ 46 w 46"/>
                <a:gd name="T3" fmla="*/ 115 h 119"/>
                <a:gd name="T4" fmla="*/ 46 w 46"/>
                <a:gd name="T5" fmla="*/ 119 h 119"/>
                <a:gd name="T6" fmla="*/ 1 w 46"/>
                <a:gd name="T7" fmla="*/ 119 h 119"/>
                <a:gd name="T8" fmla="*/ 1 w 46"/>
                <a:gd name="T9" fmla="*/ 115 h 119"/>
                <a:gd name="T10" fmla="*/ 13 w 46"/>
                <a:gd name="T11" fmla="*/ 102 h 119"/>
                <a:gd name="T12" fmla="*/ 13 w 46"/>
                <a:gd name="T13" fmla="*/ 64 h 119"/>
                <a:gd name="T14" fmla="*/ 0 w 46"/>
                <a:gd name="T15" fmla="*/ 50 h 119"/>
                <a:gd name="T16" fmla="*/ 0 w 46"/>
                <a:gd name="T17" fmla="*/ 47 h 119"/>
                <a:gd name="T18" fmla="*/ 31 w 46"/>
                <a:gd name="T19" fmla="*/ 44 h 119"/>
                <a:gd name="T20" fmla="*/ 34 w 46"/>
                <a:gd name="T21" fmla="*/ 44 h 119"/>
                <a:gd name="T22" fmla="*/ 34 w 46"/>
                <a:gd name="T23" fmla="*/ 103 h 119"/>
                <a:gd name="T24" fmla="*/ 23 w 46"/>
                <a:gd name="T25" fmla="*/ 0 h 119"/>
                <a:gd name="T26" fmla="*/ 36 w 46"/>
                <a:gd name="T27" fmla="*/ 12 h 119"/>
                <a:gd name="T28" fmla="*/ 23 w 46"/>
                <a:gd name="T29" fmla="*/ 25 h 119"/>
                <a:gd name="T30" fmla="*/ 11 w 46"/>
                <a:gd name="T31" fmla="*/ 12 h 119"/>
                <a:gd name="T32" fmla="*/ 23 w 46"/>
                <a:gd name="T3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19">
                  <a:moveTo>
                    <a:pt x="34" y="103"/>
                  </a:moveTo>
                  <a:cubicBezTo>
                    <a:pt x="34" y="110"/>
                    <a:pt x="38" y="114"/>
                    <a:pt x="46" y="115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10" y="114"/>
                    <a:pt x="13" y="111"/>
                    <a:pt x="13" y="102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55"/>
                    <a:pt x="10" y="52"/>
                    <a:pt x="0" y="5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4" y="44"/>
                    <a:pt x="34" y="44"/>
                    <a:pt x="34" y="44"/>
                  </a:cubicBezTo>
                  <a:lnTo>
                    <a:pt x="34" y="103"/>
                  </a:lnTo>
                  <a:close/>
                  <a:moveTo>
                    <a:pt x="23" y="0"/>
                  </a:moveTo>
                  <a:cubicBezTo>
                    <a:pt x="30" y="0"/>
                    <a:pt x="36" y="5"/>
                    <a:pt x="36" y="12"/>
                  </a:cubicBezTo>
                  <a:cubicBezTo>
                    <a:pt x="36" y="19"/>
                    <a:pt x="30" y="25"/>
                    <a:pt x="23" y="25"/>
                  </a:cubicBezTo>
                  <a:cubicBezTo>
                    <a:pt x="17" y="25"/>
                    <a:pt x="11" y="19"/>
                    <a:pt x="11" y="12"/>
                  </a:cubicBezTo>
                  <a:cubicBezTo>
                    <a:pt x="11" y="5"/>
                    <a:pt x="17" y="0"/>
                    <a:pt x="23" y="0"/>
                  </a:cubicBezTo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7"/>
            <p:cNvSpPr>
              <a:spLocks noEditPoints="1"/>
            </p:cNvSpPr>
            <p:nvPr/>
          </p:nvSpPr>
          <p:spPr bwMode="gray">
            <a:xfrm>
              <a:off x="4984751" y="3125788"/>
              <a:ext cx="354013" cy="458788"/>
            </a:xfrm>
            <a:custGeom>
              <a:avLst/>
              <a:gdLst>
                <a:gd name="T0" fmla="*/ 32 w 94"/>
                <a:gd name="T1" fmla="*/ 62 h 121"/>
                <a:gd name="T2" fmla="*/ 49 w 94"/>
                <a:gd name="T3" fmla="*/ 54 h 121"/>
                <a:gd name="T4" fmla="*/ 70 w 94"/>
                <a:gd name="T5" fmla="*/ 84 h 121"/>
                <a:gd name="T6" fmla="*/ 43 w 94"/>
                <a:gd name="T7" fmla="*/ 116 h 121"/>
                <a:gd name="T8" fmla="*/ 32 w 94"/>
                <a:gd name="T9" fmla="*/ 104 h 121"/>
                <a:gd name="T10" fmla="*/ 32 w 94"/>
                <a:gd name="T11" fmla="*/ 62 h 121"/>
                <a:gd name="T12" fmla="*/ 32 w 94"/>
                <a:gd name="T13" fmla="*/ 0 h 121"/>
                <a:gd name="T14" fmla="*/ 29 w 94"/>
                <a:gd name="T15" fmla="*/ 0 h 121"/>
                <a:gd name="T16" fmla="*/ 0 w 94"/>
                <a:gd name="T17" fmla="*/ 2 h 121"/>
                <a:gd name="T18" fmla="*/ 0 w 94"/>
                <a:gd name="T19" fmla="*/ 5 h 121"/>
                <a:gd name="T20" fmla="*/ 10 w 94"/>
                <a:gd name="T21" fmla="*/ 16 h 121"/>
                <a:gd name="T22" fmla="*/ 10 w 94"/>
                <a:gd name="T23" fmla="*/ 119 h 121"/>
                <a:gd name="T24" fmla="*/ 45 w 94"/>
                <a:gd name="T25" fmla="*/ 121 h 121"/>
                <a:gd name="T26" fmla="*/ 94 w 94"/>
                <a:gd name="T27" fmla="*/ 81 h 121"/>
                <a:gd name="T28" fmla="*/ 59 w 94"/>
                <a:gd name="T29" fmla="*/ 44 h 121"/>
                <a:gd name="T30" fmla="*/ 32 w 94"/>
                <a:gd name="T31" fmla="*/ 57 h 121"/>
                <a:gd name="T32" fmla="*/ 32 w 94"/>
                <a:gd name="T3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21">
                  <a:moveTo>
                    <a:pt x="32" y="62"/>
                  </a:moveTo>
                  <a:cubicBezTo>
                    <a:pt x="39" y="56"/>
                    <a:pt x="43" y="54"/>
                    <a:pt x="49" y="54"/>
                  </a:cubicBezTo>
                  <a:cubicBezTo>
                    <a:pt x="61" y="54"/>
                    <a:pt x="70" y="66"/>
                    <a:pt x="70" y="84"/>
                  </a:cubicBezTo>
                  <a:cubicBezTo>
                    <a:pt x="70" y="107"/>
                    <a:pt x="59" y="116"/>
                    <a:pt x="43" y="116"/>
                  </a:cubicBezTo>
                  <a:cubicBezTo>
                    <a:pt x="35" y="116"/>
                    <a:pt x="32" y="113"/>
                    <a:pt x="32" y="104"/>
                  </a:cubicBezTo>
                  <a:lnTo>
                    <a:pt x="32" y="62"/>
                  </a:lnTo>
                  <a:close/>
                  <a:moveTo>
                    <a:pt x="3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6"/>
                    <a:pt x="10" y="10"/>
                    <a:pt x="10" y="16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21" y="121"/>
                    <a:pt x="32" y="121"/>
                    <a:pt x="45" y="121"/>
                  </a:cubicBezTo>
                  <a:cubicBezTo>
                    <a:pt x="80" y="121"/>
                    <a:pt x="94" y="103"/>
                    <a:pt x="94" y="81"/>
                  </a:cubicBezTo>
                  <a:cubicBezTo>
                    <a:pt x="94" y="60"/>
                    <a:pt x="79" y="44"/>
                    <a:pt x="59" y="44"/>
                  </a:cubicBezTo>
                  <a:cubicBezTo>
                    <a:pt x="49" y="44"/>
                    <a:pt x="40" y="48"/>
                    <a:pt x="32" y="57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8"/>
            <p:cNvSpPr>
              <a:spLocks noEditPoints="1"/>
            </p:cNvSpPr>
            <p:nvPr/>
          </p:nvSpPr>
          <p:spPr bwMode="gray">
            <a:xfrm>
              <a:off x="5368926" y="3292475"/>
              <a:ext cx="288925" cy="292100"/>
            </a:xfrm>
            <a:custGeom>
              <a:avLst/>
              <a:gdLst>
                <a:gd name="T0" fmla="*/ 23 w 77"/>
                <a:gd name="T1" fmla="*/ 28 h 77"/>
                <a:gd name="T2" fmla="*/ 38 w 77"/>
                <a:gd name="T3" fmla="*/ 5 h 77"/>
                <a:gd name="T4" fmla="*/ 54 w 77"/>
                <a:gd name="T5" fmla="*/ 28 h 77"/>
                <a:gd name="T6" fmla="*/ 23 w 77"/>
                <a:gd name="T7" fmla="*/ 28 h 77"/>
                <a:gd name="T8" fmla="*/ 77 w 77"/>
                <a:gd name="T9" fmla="*/ 33 h 77"/>
                <a:gd name="T10" fmla="*/ 40 w 77"/>
                <a:gd name="T11" fmla="*/ 0 h 77"/>
                <a:gd name="T12" fmla="*/ 0 w 77"/>
                <a:gd name="T13" fmla="*/ 39 h 77"/>
                <a:gd name="T14" fmla="*/ 39 w 77"/>
                <a:gd name="T15" fmla="*/ 77 h 77"/>
                <a:gd name="T16" fmla="*/ 77 w 77"/>
                <a:gd name="T17" fmla="*/ 53 h 77"/>
                <a:gd name="T18" fmla="*/ 74 w 77"/>
                <a:gd name="T19" fmla="*/ 53 h 77"/>
                <a:gd name="T20" fmla="*/ 48 w 77"/>
                <a:gd name="T21" fmla="*/ 68 h 77"/>
                <a:gd name="T22" fmla="*/ 23 w 77"/>
                <a:gd name="T23" fmla="*/ 33 h 77"/>
                <a:gd name="T24" fmla="*/ 77 w 77"/>
                <a:gd name="T25" fmla="*/ 3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7">
                  <a:moveTo>
                    <a:pt x="23" y="28"/>
                  </a:moveTo>
                  <a:cubicBezTo>
                    <a:pt x="24" y="14"/>
                    <a:pt x="29" y="5"/>
                    <a:pt x="38" y="5"/>
                  </a:cubicBezTo>
                  <a:cubicBezTo>
                    <a:pt x="47" y="5"/>
                    <a:pt x="53" y="15"/>
                    <a:pt x="54" y="28"/>
                  </a:cubicBezTo>
                  <a:lnTo>
                    <a:pt x="23" y="28"/>
                  </a:lnTo>
                  <a:close/>
                  <a:moveTo>
                    <a:pt x="77" y="33"/>
                  </a:moveTo>
                  <a:cubicBezTo>
                    <a:pt x="75" y="13"/>
                    <a:pt x="60" y="0"/>
                    <a:pt x="40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61"/>
                    <a:pt x="17" y="77"/>
                    <a:pt x="39" y="77"/>
                  </a:cubicBezTo>
                  <a:cubicBezTo>
                    <a:pt x="56" y="77"/>
                    <a:pt x="71" y="68"/>
                    <a:pt x="77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67" y="63"/>
                    <a:pt x="59" y="68"/>
                    <a:pt x="48" y="68"/>
                  </a:cubicBezTo>
                  <a:cubicBezTo>
                    <a:pt x="35" y="68"/>
                    <a:pt x="22" y="56"/>
                    <a:pt x="23" y="33"/>
                  </a:cubicBezTo>
                  <a:lnTo>
                    <a:pt x="77" y="3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9"/>
            <p:cNvSpPr>
              <a:spLocks/>
            </p:cNvSpPr>
            <p:nvPr/>
          </p:nvSpPr>
          <p:spPr bwMode="gray">
            <a:xfrm>
              <a:off x="5665788" y="3292475"/>
              <a:ext cx="269875" cy="284163"/>
            </a:xfrm>
            <a:custGeom>
              <a:avLst/>
              <a:gdLst>
                <a:gd name="T0" fmla="*/ 67 w 72"/>
                <a:gd name="T1" fmla="*/ 28 h 75"/>
                <a:gd name="T2" fmla="*/ 51 w 72"/>
                <a:gd name="T3" fmla="*/ 19 h 75"/>
                <a:gd name="T4" fmla="*/ 35 w 72"/>
                <a:gd name="T5" fmla="*/ 29 h 75"/>
                <a:gd name="T6" fmla="*/ 35 w 72"/>
                <a:gd name="T7" fmla="*/ 58 h 75"/>
                <a:gd name="T8" fmla="*/ 47 w 72"/>
                <a:gd name="T9" fmla="*/ 71 h 75"/>
                <a:gd name="T10" fmla="*/ 47 w 72"/>
                <a:gd name="T11" fmla="*/ 75 h 75"/>
                <a:gd name="T12" fmla="*/ 2 w 72"/>
                <a:gd name="T13" fmla="*/ 75 h 75"/>
                <a:gd name="T14" fmla="*/ 2 w 72"/>
                <a:gd name="T15" fmla="*/ 71 h 75"/>
                <a:gd name="T16" fmla="*/ 14 w 72"/>
                <a:gd name="T17" fmla="*/ 58 h 75"/>
                <a:gd name="T18" fmla="*/ 14 w 72"/>
                <a:gd name="T19" fmla="*/ 20 h 75"/>
                <a:gd name="T20" fmla="*/ 0 w 72"/>
                <a:gd name="T21" fmla="*/ 6 h 75"/>
                <a:gd name="T22" fmla="*/ 0 w 72"/>
                <a:gd name="T23" fmla="*/ 3 h 75"/>
                <a:gd name="T24" fmla="*/ 32 w 72"/>
                <a:gd name="T25" fmla="*/ 0 h 75"/>
                <a:gd name="T26" fmla="*/ 35 w 72"/>
                <a:gd name="T27" fmla="*/ 0 h 75"/>
                <a:gd name="T28" fmla="*/ 35 w 72"/>
                <a:gd name="T29" fmla="*/ 23 h 75"/>
                <a:gd name="T30" fmla="*/ 35 w 72"/>
                <a:gd name="T31" fmla="*/ 23 h 75"/>
                <a:gd name="T32" fmla="*/ 59 w 72"/>
                <a:gd name="T33" fmla="*/ 0 h 75"/>
                <a:gd name="T34" fmla="*/ 72 w 72"/>
                <a:gd name="T35" fmla="*/ 6 h 75"/>
                <a:gd name="T36" fmla="*/ 67 w 72"/>
                <a:gd name="T37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5">
                  <a:moveTo>
                    <a:pt x="67" y="28"/>
                  </a:moveTo>
                  <a:cubicBezTo>
                    <a:pt x="61" y="22"/>
                    <a:pt x="56" y="19"/>
                    <a:pt x="51" y="19"/>
                  </a:cubicBezTo>
                  <a:cubicBezTo>
                    <a:pt x="44" y="19"/>
                    <a:pt x="40" y="21"/>
                    <a:pt x="35" y="2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67"/>
                    <a:pt x="37" y="69"/>
                    <a:pt x="47" y="71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1" y="69"/>
                    <a:pt x="14" y="66"/>
                    <a:pt x="14" y="5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1"/>
                    <a:pt x="10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42" y="7"/>
                    <a:pt x="50" y="0"/>
                    <a:pt x="59" y="0"/>
                  </a:cubicBezTo>
                  <a:cubicBezTo>
                    <a:pt x="64" y="0"/>
                    <a:pt x="68" y="2"/>
                    <a:pt x="72" y="6"/>
                  </a:cubicBezTo>
                  <a:lnTo>
                    <a:pt x="67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gray">
            <a:xfrm>
              <a:off x="5943601" y="3198813"/>
              <a:ext cx="541338" cy="588963"/>
            </a:xfrm>
            <a:custGeom>
              <a:avLst/>
              <a:gdLst>
                <a:gd name="T0" fmla="*/ 114 w 144"/>
                <a:gd name="T1" fmla="*/ 28 h 156"/>
                <a:gd name="T2" fmla="*/ 114 w 144"/>
                <a:gd name="T3" fmla="*/ 31 h 156"/>
                <a:gd name="T4" fmla="*/ 119 w 144"/>
                <a:gd name="T5" fmla="*/ 54 h 156"/>
                <a:gd name="T6" fmla="*/ 109 w 144"/>
                <a:gd name="T7" fmla="*/ 77 h 156"/>
                <a:gd name="T8" fmla="*/ 94 w 144"/>
                <a:gd name="T9" fmla="*/ 46 h 156"/>
                <a:gd name="T10" fmla="*/ 97 w 144"/>
                <a:gd name="T11" fmla="*/ 31 h 156"/>
                <a:gd name="T12" fmla="*/ 97 w 144"/>
                <a:gd name="T13" fmla="*/ 28 h 156"/>
                <a:gd name="T14" fmla="*/ 56 w 144"/>
                <a:gd name="T15" fmla="*/ 28 h 156"/>
                <a:gd name="T16" fmla="*/ 55 w 144"/>
                <a:gd name="T17" fmla="*/ 28 h 156"/>
                <a:gd name="T18" fmla="*/ 34 w 144"/>
                <a:gd name="T19" fmla="*/ 28 h 156"/>
                <a:gd name="T20" fmla="*/ 34 w 144"/>
                <a:gd name="T21" fmla="*/ 0 h 156"/>
                <a:gd name="T22" fmla="*/ 30 w 144"/>
                <a:gd name="T23" fmla="*/ 0 h 156"/>
                <a:gd name="T24" fmla="*/ 0 w 144"/>
                <a:gd name="T25" fmla="*/ 30 h 156"/>
                <a:gd name="T26" fmla="*/ 0 w 144"/>
                <a:gd name="T27" fmla="*/ 34 h 156"/>
                <a:gd name="T28" fmla="*/ 13 w 144"/>
                <a:gd name="T29" fmla="*/ 34 h 156"/>
                <a:gd name="T30" fmla="*/ 13 w 144"/>
                <a:gd name="T31" fmla="*/ 80 h 156"/>
                <a:gd name="T32" fmla="*/ 37 w 144"/>
                <a:gd name="T33" fmla="*/ 102 h 156"/>
                <a:gd name="T34" fmla="*/ 60 w 144"/>
                <a:gd name="T35" fmla="*/ 90 h 156"/>
                <a:gd name="T36" fmla="*/ 58 w 144"/>
                <a:gd name="T37" fmla="*/ 88 h 156"/>
                <a:gd name="T38" fmla="*/ 47 w 144"/>
                <a:gd name="T39" fmla="*/ 93 h 156"/>
                <a:gd name="T40" fmla="*/ 34 w 144"/>
                <a:gd name="T41" fmla="*/ 75 h 156"/>
                <a:gd name="T42" fmla="*/ 34 w 144"/>
                <a:gd name="T43" fmla="*/ 34 h 156"/>
                <a:gd name="T44" fmla="*/ 53 w 144"/>
                <a:gd name="T45" fmla="*/ 34 h 156"/>
                <a:gd name="T46" fmla="*/ 71 w 144"/>
                <a:gd name="T47" fmla="*/ 47 h 156"/>
                <a:gd name="T48" fmla="*/ 97 w 144"/>
                <a:gd name="T49" fmla="*/ 102 h 156"/>
                <a:gd name="T50" fmla="*/ 68 w 144"/>
                <a:gd name="T51" fmla="*/ 136 h 156"/>
                <a:gd name="T52" fmla="*/ 58 w 144"/>
                <a:gd name="T53" fmla="*/ 134 h 156"/>
                <a:gd name="T54" fmla="*/ 54 w 144"/>
                <a:gd name="T55" fmla="*/ 155 h 156"/>
                <a:gd name="T56" fmla="*/ 60 w 144"/>
                <a:gd name="T57" fmla="*/ 156 h 156"/>
                <a:gd name="T58" fmla="*/ 90 w 144"/>
                <a:gd name="T59" fmla="*/ 132 h 156"/>
                <a:gd name="T60" fmla="*/ 127 w 144"/>
                <a:gd name="T61" fmla="*/ 50 h 156"/>
                <a:gd name="T62" fmla="*/ 144 w 144"/>
                <a:gd name="T63" fmla="*/ 31 h 156"/>
                <a:gd name="T64" fmla="*/ 144 w 144"/>
                <a:gd name="T65" fmla="*/ 28 h 156"/>
                <a:gd name="T66" fmla="*/ 114 w 144"/>
                <a:gd name="T67" fmla="*/ 2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56">
                  <a:moveTo>
                    <a:pt x="114" y="28"/>
                  </a:moveTo>
                  <a:cubicBezTo>
                    <a:pt x="114" y="31"/>
                    <a:pt x="114" y="31"/>
                    <a:pt x="114" y="31"/>
                  </a:cubicBezTo>
                  <a:cubicBezTo>
                    <a:pt x="123" y="33"/>
                    <a:pt x="125" y="39"/>
                    <a:pt x="119" y="54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89" y="37"/>
                    <a:pt x="89" y="32"/>
                    <a:pt x="97" y="31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13"/>
                    <a:pt x="9" y="25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96"/>
                    <a:pt x="23" y="102"/>
                    <a:pt x="37" y="102"/>
                  </a:cubicBezTo>
                  <a:cubicBezTo>
                    <a:pt x="48" y="102"/>
                    <a:pt x="55" y="99"/>
                    <a:pt x="60" y="9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4" y="92"/>
                    <a:pt x="51" y="93"/>
                    <a:pt x="47" y="93"/>
                  </a:cubicBezTo>
                  <a:cubicBezTo>
                    <a:pt x="37" y="93"/>
                    <a:pt x="34" y="87"/>
                    <a:pt x="34" y="7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64" y="34"/>
                    <a:pt x="67" y="38"/>
                    <a:pt x="71" y="47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89" y="126"/>
                    <a:pt x="81" y="136"/>
                    <a:pt x="68" y="136"/>
                  </a:cubicBezTo>
                  <a:cubicBezTo>
                    <a:pt x="65" y="136"/>
                    <a:pt x="63" y="135"/>
                    <a:pt x="58" y="134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6" y="156"/>
                    <a:pt x="58" y="156"/>
                    <a:pt x="60" y="156"/>
                  </a:cubicBezTo>
                  <a:cubicBezTo>
                    <a:pt x="75" y="156"/>
                    <a:pt x="83" y="150"/>
                    <a:pt x="90" y="132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32" y="36"/>
                    <a:pt x="135" y="34"/>
                    <a:pt x="144" y="31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114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1"/>
            <p:cNvSpPr>
              <a:spLocks/>
            </p:cNvSpPr>
            <p:nvPr/>
          </p:nvSpPr>
          <p:spPr bwMode="gray">
            <a:xfrm>
              <a:off x="6594476" y="3157538"/>
              <a:ext cx="619125" cy="419100"/>
            </a:xfrm>
            <a:custGeom>
              <a:avLst/>
              <a:gdLst>
                <a:gd name="T0" fmla="*/ 148 w 165"/>
                <a:gd name="T1" fmla="*/ 91 h 111"/>
                <a:gd name="T2" fmla="*/ 165 w 165"/>
                <a:gd name="T3" fmla="*/ 108 h 111"/>
                <a:gd name="T4" fmla="*/ 165 w 165"/>
                <a:gd name="T5" fmla="*/ 111 h 111"/>
                <a:gd name="T6" fmla="*/ 110 w 165"/>
                <a:gd name="T7" fmla="*/ 111 h 111"/>
                <a:gd name="T8" fmla="*/ 110 w 165"/>
                <a:gd name="T9" fmla="*/ 108 h 111"/>
                <a:gd name="T10" fmla="*/ 122 w 165"/>
                <a:gd name="T11" fmla="*/ 84 h 111"/>
                <a:gd name="T12" fmla="*/ 113 w 165"/>
                <a:gd name="T13" fmla="*/ 20 h 111"/>
                <a:gd name="T14" fmla="*/ 113 w 165"/>
                <a:gd name="T15" fmla="*/ 20 h 111"/>
                <a:gd name="T16" fmla="*/ 77 w 165"/>
                <a:gd name="T17" fmla="*/ 111 h 111"/>
                <a:gd name="T18" fmla="*/ 73 w 165"/>
                <a:gd name="T19" fmla="*/ 111 h 111"/>
                <a:gd name="T20" fmla="*/ 37 w 165"/>
                <a:gd name="T21" fmla="*/ 20 h 111"/>
                <a:gd name="T22" fmla="*/ 37 w 165"/>
                <a:gd name="T23" fmla="*/ 20 h 111"/>
                <a:gd name="T24" fmla="*/ 27 w 165"/>
                <a:gd name="T25" fmla="*/ 85 h 111"/>
                <a:gd name="T26" fmla="*/ 40 w 165"/>
                <a:gd name="T27" fmla="*/ 108 h 111"/>
                <a:gd name="T28" fmla="*/ 40 w 165"/>
                <a:gd name="T29" fmla="*/ 111 h 111"/>
                <a:gd name="T30" fmla="*/ 0 w 165"/>
                <a:gd name="T31" fmla="*/ 111 h 111"/>
                <a:gd name="T32" fmla="*/ 0 w 165"/>
                <a:gd name="T33" fmla="*/ 108 h 111"/>
                <a:gd name="T34" fmla="*/ 20 w 165"/>
                <a:gd name="T35" fmla="*/ 84 h 111"/>
                <a:gd name="T36" fmla="*/ 31 w 165"/>
                <a:gd name="T37" fmla="*/ 11 h 111"/>
                <a:gd name="T38" fmla="*/ 15 w 165"/>
                <a:gd name="T39" fmla="*/ 3 h 111"/>
                <a:gd name="T40" fmla="*/ 15 w 165"/>
                <a:gd name="T41" fmla="*/ 0 h 111"/>
                <a:gd name="T42" fmla="*/ 55 w 165"/>
                <a:gd name="T43" fmla="*/ 0 h 111"/>
                <a:gd name="T44" fmla="*/ 84 w 165"/>
                <a:gd name="T45" fmla="*/ 74 h 111"/>
                <a:gd name="T46" fmla="*/ 113 w 165"/>
                <a:gd name="T47" fmla="*/ 0 h 111"/>
                <a:gd name="T48" fmla="*/ 151 w 165"/>
                <a:gd name="T49" fmla="*/ 0 h 111"/>
                <a:gd name="T50" fmla="*/ 151 w 165"/>
                <a:gd name="T51" fmla="*/ 3 h 111"/>
                <a:gd name="T52" fmla="*/ 138 w 165"/>
                <a:gd name="T53" fmla="*/ 22 h 111"/>
                <a:gd name="T54" fmla="*/ 148 w 165"/>
                <a:gd name="T55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5" h="111">
                  <a:moveTo>
                    <a:pt x="148" y="91"/>
                  </a:moveTo>
                  <a:cubicBezTo>
                    <a:pt x="150" y="100"/>
                    <a:pt x="154" y="106"/>
                    <a:pt x="165" y="108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22" y="105"/>
                    <a:pt x="124" y="98"/>
                    <a:pt x="122" y="84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98"/>
                    <a:pt x="28" y="107"/>
                    <a:pt x="40" y="108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2" y="108"/>
                    <a:pt x="17" y="101"/>
                    <a:pt x="20" y="84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6" y="7"/>
                    <a:pt x="20" y="4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39" y="6"/>
                    <a:pt x="137" y="11"/>
                    <a:pt x="138" y="22"/>
                  </a:cubicBezTo>
                  <a:lnTo>
                    <a:pt x="148" y="91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2"/>
            <p:cNvSpPr>
              <a:spLocks/>
            </p:cNvSpPr>
            <p:nvPr/>
          </p:nvSpPr>
          <p:spPr bwMode="gray">
            <a:xfrm>
              <a:off x="7207251" y="3297238"/>
              <a:ext cx="360363" cy="290513"/>
            </a:xfrm>
            <a:custGeom>
              <a:avLst/>
              <a:gdLst>
                <a:gd name="T0" fmla="*/ 11 w 96"/>
                <a:gd name="T1" fmla="*/ 18 h 77"/>
                <a:gd name="T2" fmla="*/ 0 w 96"/>
                <a:gd name="T3" fmla="*/ 6 h 77"/>
                <a:gd name="T4" fmla="*/ 0 w 96"/>
                <a:gd name="T5" fmla="*/ 3 h 77"/>
                <a:gd name="T6" fmla="*/ 29 w 96"/>
                <a:gd name="T7" fmla="*/ 0 h 77"/>
                <a:gd name="T8" fmla="*/ 32 w 96"/>
                <a:gd name="T9" fmla="*/ 0 h 77"/>
                <a:gd name="T10" fmla="*/ 32 w 96"/>
                <a:gd name="T11" fmla="*/ 53 h 77"/>
                <a:gd name="T12" fmla="*/ 46 w 96"/>
                <a:gd name="T13" fmla="*/ 65 h 77"/>
                <a:gd name="T14" fmla="*/ 63 w 96"/>
                <a:gd name="T15" fmla="*/ 52 h 77"/>
                <a:gd name="T16" fmla="*/ 63 w 96"/>
                <a:gd name="T17" fmla="*/ 17 h 77"/>
                <a:gd name="T18" fmla="*/ 52 w 96"/>
                <a:gd name="T19" fmla="*/ 6 h 77"/>
                <a:gd name="T20" fmla="*/ 52 w 96"/>
                <a:gd name="T21" fmla="*/ 3 h 77"/>
                <a:gd name="T22" fmla="*/ 82 w 96"/>
                <a:gd name="T23" fmla="*/ 0 h 77"/>
                <a:gd name="T24" fmla="*/ 85 w 96"/>
                <a:gd name="T25" fmla="*/ 0 h 77"/>
                <a:gd name="T26" fmla="*/ 85 w 96"/>
                <a:gd name="T27" fmla="*/ 57 h 77"/>
                <a:gd name="T28" fmla="*/ 96 w 96"/>
                <a:gd name="T29" fmla="*/ 71 h 77"/>
                <a:gd name="T30" fmla="*/ 96 w 96"/>
                <a:gd name="T31" fmla="*/ 74 h 77"/>
                <a:gd name="T32" fmla="*/ 63 w 96"/>
                <a:gd name="T33" fmla="*/ 77 h 77"/>
                <a:gd name="T34" fmla="*/ 63 w 96"/>
                <a:gd name="T35" fmla="*/ 60 h 77"/>
                <a:gd name="T36" fmla="*/ 63 w 96"/>
                <a:gd name="T37" fmla="*/ 60 h 77"/>
                <a:gd name="T38" fmla="*/ 35 w 96"/>
                <a:gd name="T39" fmla="*/ 77 h 77"/>
                <a:gd name="T40" fmla="*/ 11 w 96"/>
                <a:gd name="T41" fmla="*/ 55 h 77"/>
                <a:gd name="T42" fmla="*/ 11 w 96"/>
                <a:gd name="T4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77">
                  <a:moveTo>
                    <a:pt x="11" y="18"/>
                  </a:moveTo>
                  <a:cubicBezTo>
                    <a:pt x="11" y="10"/>
                    <a:pt x="8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61"/>
                    <a:pt x="38" y="65"/>
                    <a:pt x="46" y="65"/>
                  </a:cubicBezTo>
                  <a:cubicBezTo>
                    <a:pt x="53" y="65"/>
                    <a:pt x="57" y="62"/>
                    <a:pt x="63" y="52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1"/>
                    <a:pt x="60" y="7"/>
                    <a:pt x="52" y="6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5" y="66"/>
                    <a:pt x="87" y="69"/>
                    <a:pt x="96" y="71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5" y="72"/>
                    <a:pt x="46" y="77"/>
                    <a:pt x="35" y="77"/>
                  </a:cubicBezTo>
                  <a:cubicBezTo>
                    <a:pt x="20" y="77"/>
                    <a:pt x="11" y="69"/>
                    <a:pt x="11" y="55"/>
                  </a:cubicBezTo>
                  <a:lnTo>
                    <a:pt x="11" y="1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3"/>
            <p:cNvSpPr>
              <a:spLocks/>
            </p:cNvSpPr>
            <p:nvPr/>
          </p:nvSpPr>
          <p:spPr bwMode="gray">
            <a:xfrm>
              <a:off x="7581901" y="3201988"/>
              <a:ext cx="225425" cy="385763"/>
            </a:xfrm>
            <a:custGeom>
              <a:avLst/>
              <a:gdLst>
                <a:gd name="T0" fmla="*/ 13 w 60"/>
                <a:gd name="T1" fmla="*/ 33 h 102"/>
                <a:gd name="T2" fmla="*/ 0 w 60"/>
                <a:gd name="T3" fmla="*/ 33 h 102"/>
                <a:gd name="T4" fmla="*/ 0 w 60"/>
                <a:gd name="T5" fmla="*/ 30 h 102"/>
                <a:gd name="T6" fmla="*/ 31 w 60"/>
                <a:gd name="T7" fmla="*/ 0 h 102"/>
                <a:gd name="T8" fmla="*/ 34 w 60"/>
                <a:gd name="T9" fmla="*/ 0 h 102"/>
                <a:gd name="T10" fmla="*/ 34 w 60"/>
                <a:gd name="T11" fmla="*/ 28 h 102"/>
                <a:gd name="T12" fmla="*/ 58 w 60"/>
                <a:gd name="T13" fmla="*/ 28 h 102"/>
                <a:gd name="T14" fmla="*/ 58 w 60"/>
                <a:gd name="T15" fmla="*/ 33 h 102"/>
                <a:gd name="T16" fmla="*/ 34 w 60"/>
                <a:gd name="T17" fmla="*/ 33 h 102"/>
                <a:gd name="T18" fmla="*/ 34 w 60"/>
                <a:gd name="T19" fmla="*/ 75 h 102"/>
                <a:gd name="T20" fmla="*/ 47 w 60"/>
                <a:gd name="T21" fmla="*/ 93 h 102"/>
                <a:gd name="T22" fmla="*/ 58 w 60"/>
                <a:gd name="T23" fmla="*/ 87 h 102"/>
                <a:gd name="T24" fmla="*/ 60 w 60"/>
                <a:gd name="T25" fmla="*/ 89 h 102"/>
                <a:gd name="T26" fmla="*/ 37 w 60"/>
                <a:gd name="T27" fmla="*/ 102 h 102"/>
                <a:gd name="T28" fmla="*/ 13 w 60"/>
                <a:gd name="T29" fmla="*/ 79 h 102"/>
                <a:gd name="T30" fmla="*/ 13 w 60"/>
                <a:gd name="T31" fmla="*/ 3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02">
                  <a:moveTo>
                    <a:pt x="1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9" y="24"/>
                    <a:pt x="21" y="13"/>
                    <a:pt x="3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86"/>
                    <a:pt x="37" y="93"/>
                    <a:pt x="47" y="93"/>
                  </a:cubicBezTo>
                  <a:cubicBezTo>
                    <a:pt x="51" y="93"/>
                    <a:pt x="54" y="91"/>
                    <a:pt x="58" y="87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55" y="98"/>
                    <a:pt x="48" y="102"/>
                    <a:pt x="37" y="102"/>
                  </a:cubicBezTo>
                  <a:cubicBezTo>
                    <a:pt x="24" y="102"/>
                    <a:pt x="13" y="96"/>
                    <a:pt x="13" y="79"/>
                  </a:cubicBezTo>
                  <a:lnTo>
                    <a:pt x="13" y="3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4"/>
            <p:cNvSpPr>
              <a:spLocks/>
            </p:cNvSpPr>
            <p:nvPr/>
          </p:nvSpPr>
          <p:spPr bwMode="gray">
            <a:xfrm>
              <a:off x="7807326" y="3297238"/>
              <a:ext cx="365125" cy="290513"/>
            </a:xfrm>
            <a:custGeom>
              <a:avLst/>
              <a:gdLst>
                <a:gd name="T0" fmla="*/ 12 w 97"/>
                <a:gd name="T1" fmla="*/ 18 h 77"/>
                <a:gd name="T2" fmla="*/ 0 w 97"/>
                <a:gd name="T3" fmla="*/ 6 h 77"/>
                <a:gd name="T4" fmla="*/ 0 w 97"/>
                <a:gd name="T5" fmla="*/ 3 h 77"/>
                <a:gd name="T6" fmla="*/ 30 w 97"/>
                <a:gd name="T7" fmla="*/ 0 h 77"/>
                <a:gd name="T8" fmla="*/ 33 w 97"/>
                <a:gd name="T9" fmla="*/ 0 h 77"/>
                <a:gd name="T10" fmla="*/ 33 w 97"/>
                <a:gd name="T11" fmla="*/ 53 h 77"/>
                <a:gd name="T12" fmla="*/ 46 w 97"/>
                <a:gd name="T13" fmla="*/ 65 h 77"/>
                <a:gd name="T14" fmla="*/ 64 w 97"/>
                <a:gd name="T15" fmla="*/ 52 h 77"/>
                <a:gd name="T16" fmla="*/ 64 w 97"/>
                <a:gd name="T17" fmla="*/ 17 h 77"/>
                <a:gd name="T18" fmla="*/ 53 w 97"/>
                <a:gd name="T19" fmla="*/ 6 h 77"/>
                <a:gd name="T20" fmla="*/ 53 w 97"/>
                <a:gd name="T21" fmla="*/ 3 h 77"/>
                <a:gd name="T22" fmla="*/ 82 w 97"/>
                <a:gd name="T23" fmla="*/ 0 h 77"/>
                <a:gd name="T24" fmla="*/ 86 w 97"/>
                <a:gd name="T25" fmla="*/ 0 h 77"/>
                <a:gd name="T26" fmla="*/ 86 w 97"/>
                <a:gd name="T27" fmla="*/ 57 h 77"/>
                <a:gd name="T28" fmla="*/ 97 w 97"/>
                <a:gd name="T29" fmla="*/ 71 h 77"/>
                <a:gd name="T30" fmla="*/ 97 w 97"/>
                <a:gd name="T31" fmla="*/ 74 h 77"/>
                <a:gd name="T32" fmla="*/ 64 w 97"/>
                <a:gd name="T33" fmla="*/ 77 h 77"/>
                <a:gd name="T34" fmla="*/ 64 w 97"/>
                <a:gd name="T35" fmla="*/ 60 h 77"/>
                <a:gd name="T36" fmla="*/ 64 w 97"/>
                <a:gd name="T37" fmla="*/ 60 h 77"/>
                <a:gd name="T38" fmla="*/ 35 w 97"/>
                <a:gd name="T39" fmla="*/ 77 h 77"/>
                <a:gd name="T40" fmla="*/ 12 w 97"/>
                <a:gd name="T41" fmla="*/ 55 h 77"/>
                <a:gd name="T42" fmla="*/ 12 w 97"/>
                <a:gd name="T4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77">
                  <a:moveTo>
                    <a:pt x="12" y="18"/>
                  </a:moveTo>
                  <a:cubicBezTo>
                    <a:pt x="12" y="10"/>
                    <a:pt x="9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61"/>
                    <a:pt x="39" y="65"/>
                    <a:pt x="46" y="65"/>
                  </a:cubicBezTo>
                  <a:cubicBezTo>
                    <a:pt x="54" y="65"/>
                    <a:pt x="58" y="62"/>
                    <a:pt x="64" y="5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1"/>
                    <a:pt x="60" y="7"/>
                    <a:pt x="53" y="6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66"/>
                    <a:pt x="88" y="69"/>
                    <a:pt x="97" y="71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56" y="72"/>
                    <a:pt x="47" y="77"/>
                    <a:pt x="35" y="77"/>
                  </a:cubicBezTo>
                  <a:cubicBezTo>
                    <a:pt x="21" y="77"/>
                    <a:pt x="12" y="69"/>
                    <a:pt x="12" y="55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5"/>
            <p:cNvSpPr>
              <a:spLocks noEditPoints="1"/>
            </p:cNvSpPr>
            <p:nvPr/>
          </p:nvSpPr>
          <p:spPr bwMode="gray">
            <a:xfrm>
              <a:off x="8183563" y="3297238"/>
              <a:ext cx="304800" cy="290513"/>
            </a:xfrm>
            <a:custGeom>
              <a:avLst/>
              <a:gdLst>
                <a:gd name="T0" fmla="*/ 46 w 81"/>
                <a:gd name="T1" fmla="*/ 62 h 77"/>
                <a:gd name="T2" fmla="*/ 33 w 81"/>
                <a:gd name="T3" fmla="*/ 69 h 77"/>
                <a:gd name="T4" fmla="*/ 23 w 81"/>
                <a:gd name="T5" fmla="*/ 56 h 77"/>
                <a:gd name="T6" fmla="*/ 46 w 81"/>
                <a:gd name="T7" fmla="*/ 35 h 77"/>
                <a:gd name="T8" fmla="*/ 46 w 81"/>
                <a:gd name="T9" fmla="*/ 62 h 77"/>
                <a:gd name="T10" fmla="*/ 68 w 81"/>
                <a:gd name="T11" fmla="*/ 27 h 77"/>
                <a:gd name="T12" fmla="*/ 36 w 81"/>
                <a:gd name="T13" fmla="*/ 0 h 77"/>
                <a:gd name="T14" fmla="*/ 4 w 81"/>
                <a:gd name="T15" fmla="*/ 24 h 77"/>
                <a:gd name="T16" fmla="*/ 7 w 81"/>
                <a:gd name="T17" fmla="*/ 24 h 77"/>
                <a:gd name="T18" fmla="*/ 28 w 81"/>
                <a:gd name="T19" fmla="*/ 12 h 77"/>
                <a:gd name="T20" fmla="*/ 46 w 81"/>
                <a:gd name="T21" fmla="*/ 31 h 77"/>
                <a:gd name="T22" fmla="*/ 0 w 81"/>
                <a:gd name="T23" fmla="*/ 58 h 77"/>
                <a:gd name="T24" fmla="*/ 22 w 81"/>
                <a:gd name="T25" fmla="*/ 77 h 77"/>
                <a:gd name="T26" fmla="*/ 44 w 81"/>
                <a:gd name="T27" fmla="*/ 69 h 77"/>
                <a:gd name="T28" fmla="*/ 46 w 81"/>
                <a:gd name="T29" fmla="*/ 67 h 77"/>
                <a:gd name="T30" fmla="*/ 63 w 81"/>
                <a:gd name="T31" fmla="*/ 77 h 77"/>
                <a:gd name="T32" fmla="*/ 81 w 81"/>
                <a:gd name="T33" fmla="*/ 63 h 77"/>
                <a:gd name="T34" fmla="*/ 78 w 81"/>
                <a:gd name="T35" fmla="*/ 63 h 77"/>
                <a:gd name="T36" fmla="*/ 72 w 81"/>
                <a:gd name="T37" fmla="*/ 70 h 77"/>
                <a:gd name="T38" fmla="*/ 68 w 81"/>
                <a:gd name="T39" fmla="*/ 60 h 77"/>
                <a:gd name="T40" fmla="*/ 68 w 81"/>
                <a:gd name="T4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77">
                  <a:moveTo>
                    <a:pt x="46" y="62"/>
                  </a:moveTo>
                  <a:cubicBezTo>
                    <a:pt x="41" y="67"/>
                    <a:pt x="37" y="69"/>
                    <a:pt x="33" y="69"/>
                  </a:cubicBezTo>
                  <a:cubicBezTo>
                    <a:pt x="27" y="69"/>
                    <a:pt x="23" y="64"/>
                    <a:pt x="23" y="56"/>
                  </a:cubicBezTo>
                  <a:cubicBezTo>
                    <a:pt x="23" y="47"/>
                    <a:pt x="28" y="42"/>
                    <a:pt x="46" y="35"/>
                  </a:cubicBezTo>
                  <a:lnTo>
                    <a:pt x="46" y="62"/>
                  </a:lnTo>
                  <a:close/>
                  <a:moveTo>
                    <a:pt x="68" y="27"/>
                  </a:moveTo>
                  <a:cubicBezTo>
                    <a:pt x="68" y="7"/>
                    <a:pt x="52" y="0"/>
                    <a:pt x="36" y="0"/>
                  </a:cubicBezTo>
                  <a:cubicBezTo>
                    <a:pt x="19" y="0"/>
                    <a:pt x="8" y="9"/>
                    <a:pt x="4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2" y="16"/>
                    <a:pt x="19" y="12"/>
                    <a:pt x="28" y="12"/>
                  </a:cubicBezTo>
                  <a:cubicBezTo>
                    <a:pt x="41" y="12"/>
                    <a:pt x="46" y="18"/>
                    <a:pt x="46" y="31"/>
                  </a:cubicBezTo>
                  <a:cubicBezTo>
                    <a:pt x="29" y="37"/>
                    <a:pt x="0" y="39"/>
                    <a:pt x="0" y="58"/>
                  </a:cubicBezTo>
                  <a:cubicBezTo>
                    <a:pt x="0" y="69"/>
                    <a:pt x="10" y="77"/>
                    <a:pt x="22" y="77"/>
                  </a:cubicBezTo>
                  <a:cubicBezTo>
                    <a:pt x="31" y="77"/>
                    <a:pt x="37" y="75"/>
                    <a:pt x="44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50" y="74"/>
                    <a:pt x="55" y="77"/>
                    <a:pt x="63" y="77"/>
                  </a:cubicBezTo>
                  <a:cubicBezTo>
                    <a:pt x="74" y="77"/>
                    <a:pt x="80" y="72"/>
                    <a:pt x="81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7" y="68"/>
                    <a:pt x="75" y="70"/>
                    <a:pt x="72" y="70"/>
                  </a:cubicBezTo>
                  <a:cubicBezTo>
                    <a:pt x="69" y="70"/>
                    <a:pt x="68" y="67"/>
                    <a:pt x="68" y="60"/>
                  </a:cubicBezTo>
                  <a:lnTo>
                    <a:pt x="68" y="27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6"/>
            <p:cNvSpPr>
              <a:spLocks/>
            </p:cNvSpPr>
            <p:nvPr/>
          </p:nvSpPr>
          <p:spPr bwMode="gray">
            <a:xfrm>
              <a:off x="8491538" y="3125788"/>
              <a:ext cx="180975" cy="450850"/>
            </a:xfrm>
            <a:custGeom>
              <a:avLst/>
              <a:gdLst>
                <a:gd name="T0" fmla="*/ 14 w 48"/>
                <a:gd name="T1" fmla="*/ 20 h 119"/>
                <a:gd name="T2" fmla="*/ 0 w 48"/>
                <a:gd name="T3" fmla="*/ 6 h 119"/>
                <a:gd name="T4" fmla="*/ 0 w 48"/>
                <a:gd name="T5" fmla="*/ 3 h 119"/>
                <a:gd name="T6" fmla="*/ 32 w 48"/>
                <a:gd name="T7" fmla="*/ 0 h 119"/>
                <a:gd name="T8" fmla="*/ 35 w 48"/>
                <a:gd name="T9" fmla="*/ 0 h 119"/>
                <a:gd name="T10" fmla="*/ 35 w 48"/>
                <a:gd name="T11" fmla="*/ 102 h 119"/>
                <a:gd name="T12" fmla="*/ 48 w 48"/>
                <a:gd name="T13" fmla="*/ 116 h 119"/>
                <a:gd name="T14" fmla="*/ 48 w 48"/>
                <a:gd name="T15" fmla="*/ 119 h 119"/>
                <a:gd name="T16" fmla="*/ 0 w 48"/>
                <a:gd name="T17" fmla="*/ 119 h 119"/>
                <a:gd name="T18" fmla="*/ 0 w 48"/>
                <a:gd name="T19" fmla="*/ 116 h 119"/>
                <a:gd name="T20" fmla="*/ 14 w 48"/>
                <a:gd name="T21" fmla="*/ 102 h 119"/>
                <a:gd name="T22" fmla="*/ 14 w 48"/>
                <a:gd name="T23" fmla="*/ 2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119">
                  <a:moveTo>
                    <a:pt x="14" y="20"/>
                  </a:moveTo>
                  <a:cubicBezTo>
                    <a:pt x="14" y="10"/>
                    <a:pt x="10" y="6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35" y="111"/>
                    <a:pt x="37" y="114"/>
                    <a:pt x="48" y="116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1" y="114"/>
                    <a:pt x="14" y="111"/>
                    <a:pt x="14" y="102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7"/>
            <p:cNvSpPr>
              <a:spLocks/>
            </p:cNvSpPr>
            <p:nvPr/>
          </p:nvSpPr>
          <p:spPr bwMode="gray">
            <a:xfrm>
              <a:off x="3387726" y="2736850"/>
              <a:ext cx="981075" cy="1308100"/>
            </a:xfrm>
            <a:custGeom>
              <a:avLst/>
              <a:gdLst>
                <a:gd name="T0" fmla="*/ 258 w 261"/>
                <a:gd name="T1" fmla="*/ 146 h 346"/>
                <a:gd name="T2" fmla="*/ 215 w 261"/>
                <a:gd name="T3" fmla="*/ 141 h 346"/>
                <a:gd name="T4" fmla="*/ 226 w 261"/>
                <a:gd name="T5" fmla="*/ 107 h 346"/>
                <a:gd name="T6" fmla="*/ 203 w 261"/>
                <a:gd name="T7" fmla="*/ 125 h 346"/>
                <a:gd name="T8" fmla="*/ 164 w 261"/>
                <a:gd name="T9" fmla="*/ 101 h 346"/>
                <a:gd name="T10" fmla="*/ 156 w 261"/>
                <a:gd name="T11" fmla="*/ 75 h 346"/>
                <a:gd name="T12" fmla="*/ 150 w 261"/>
                <a:gd name="T13" fmla="*/ 98 h 346"/>
                <a:gd name="T14" fmla="*/ 98 w 261"/>
                <a:gd name="T15" fmla="*/ 105 h 346"/>
                <a:gd name="T16" fmla="*/ 82 w 261"/>
                <a:gd name="T17" fmla="*/ 115 h 346"/>
                <a:gd name="T18" fmla="*/ 82 w 261"/>
                <a:gd name="T19" fmla="*/ 79 h 346"/>
                <a:gd name="T20" fmla="*/ 78 w 261"/>
                <a:gd name="T21" fmla="*/ 53 h 346"/>
                <a:gd name="T22" fmla="*/ 76 w 261"/>
                <a:gd name="T23" fmla="*/ 45 h 346"/>
                <a:gd name="T24" fmla="*/ 71 w 261"/>
                <a:gd name="T25" fmla="*/ 42 h 346"/>
                <a:gd name="T26" fmla="*/ 98 w 261"/>
                <a:gd name="T27" fmla="*/ 16 h 346"/>
                <a:gd name="T28" fmla="*/ 83 w 261"/>
                <a:gd name="T29" fmla="*/ 9 h 346"/>
                <a:gd name="T30" fmla="*/ 68 w 261"/>
                <a:gd name="T31" fmla="*/ 0 h 346"/>
                <a:gd name="T32" fmla="*/ 40 w 261"/>
                <a:gd name="T33" fmla="*/ 3 h 346"/>
                <a:gd name="T34" fmla="*/ 19 w 261"/>
                <a:gd name="T35" fmla="*/ 40 h 346"/>
                <a:gd name="T36" fmla="*/ 6 w 261"/>
                <a:gd name="T37" fmla="*/ 45 h 346"/>
                <a:gd name="T38" fmla="*/ 1 w 261"/>
                <a:gd name="T39" fmla="*/ 69 h 346"/>
                <a:gd name="T40" fmla="*/ 13 w 261"/>
                <a:gd name="T41" fmla="*/ 99 h 346"/>
                <a:gd name="T42" fmla="*/ 16 w 261"/>
                <a:gd name="T43" fmla="*/ 108 h 346"/>
                <a:gd name="T44" fmla="*/ 24 w 261"/>
                <a:gd name="T45" fmla="*/ 124 h 346"/>
                <a:gd name="T46" fmla="*/ 28 w 261"/>
                <a:gd name="T47" fmla="*/ 137 h 346"/>
                <a:gd name="T48" fmla="*/ 34 w 261"/>
                <a:gd name="T49" fmla="*/ 146 h 346"/>
                <a:gd name="T50" fmla="*/ 47 w 261"/>
                <a:gd name="T51" fmla="*/ 148 h 346"/>
                <a:gd name="T52" fmla="*/ 37 w 261"/>
                <a:gd name="T53" fmla="*/ 229 h 346"/>
                <a:gd name="T54" fmla="*/ 73 w 261"/>
                <a:gd name="T55" fmla="*/ 333 h 346"/>
                <a:gd name="T56" fmla="*/ 96 w 261"/>
                <a:gd name="T57" fmla="*/ 311 h 346"/>
                <a:gd name="T58" fmla="*/ 121 w 261"/>
                <a:gd name="T59" fmla="*/ 288 h 346"/>
                <a:gd name="T60" fmla="*/ 123 w 261"/>
                <a:gd name="T61" fmla="*/ 296 h 346"/>
                <a:gd name="T62" fmla="*/ 94 w 261"/>
                <a:gd name="T63" fmla="*/ 346 h 346"/>
                <a:gd name="T64" fmla="*/ 235 w 261"/>
                <a:gd name="T65" fmla="*/ 259 h 346"/>
                <a:gd name="T66" fmla="*/ 231 w 261"/>
                <a:gd name="T67" fmla="*/ 181 h 346"/>
                <a:gd name="T68" fmla="*/ 261 w 261"/>
                <a:gd name="T69" fmla="*/ 1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346">
                  <a:moveTo>
                    <a:pt x="261" y="146"/>
                  </a:moveTo>
                  <a:cubicBezTo>
                    <a:pt x="260" y="145"/>
                    <a:pt x="258" y="146"/>
                    <a:pt x="258" y="146"/>
                  </a:cubicBezTo>
                  <a:cubicBezTo>
                    <a:pt x="224" y="158"/>
                    <a:pt x="224" y="158"/>
                    <a:pt x="224" y="158"/>
                  </a:cubicBezTo>
                  <a:cubicBezTo>
                    <a:pt x="222" y="152"/>
                    <a:pt x="219" y="146"/>
                    <a:pt x="215" y="141"/>
                  </a:cubicBezTo>
                  <a:cubicBezTo>
                    <a:pt x="226" y="111"/>
                    <a:pt x="226" y="111"/>
                    <a:pt x="226" y="111"/>
                  </a:cubicBezTo>
                  <a:cubicBezTo>
                    <a:pt x="226" y="111"/>
                    <a:pt x="227" y="108"/>
                    <a:pt x="226" y="107"/>
                  </a:cubicBezTo>
                  <a:cubicBezTo>
                    <a:pt x="225" y="107"/>
                    <a:pt x="223" y="109"/>
                    <a:pt x="223" y="109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196" y="117"/>
                    <a:pt x="187" y="110"/>
                    <a:pt x="176" y="105"/>
                  </a:cubicBezTo>
                  <a:cubicBezTo>
                    <a:pt x="173" y="104"/>
                    <a:pt x="169" y="102"/>
                    <a:pt x="164" y="10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5"/>
                    <a:pt x="156" y="75"/>
                  </a:cubicBezTo>
                  <a:cubicBezTo>
                    <a:pt x="155" y="75"/>
                    <a:pt x="154" y="77"/>
                    <a:pt x="154" y="77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6" y="98"/>
                    <a:pt x="142" y="97"/>
                    <a:pt x="137" y="97"/>
                  </a:cubicBezTo>
                  <a:cubicBezTo>
                    <a:pt x="122" y="97"/>
                    <a:pt x="109" y="100"/>
                    <a:pt x="98" y="105"/>
                  </a:cubicBezTo>
                  <a:cubicBezTo>
                    <a:pt x="93" y="107"/>
                    <a:pt x="89" y="110"/>
                    <a:pt x="84" y="113"/>
                  </a:cubicBezTo>
                  <a:cubicBezTo>
                    <a:pt x="84" y="113"/>
                    <a:pt x="83" y="114"/>
                    <a:pt x="82" y="115"/>
                  </a:cubicBezTo>
                  <a:cubicBezTo>
                    <a:pt x="78" y="104"/>
                    <a:pt x="75" y="96"/>
                    <a:pt x="74" y="93"/>
                  </a:cubicBezTo>
                  <a:cubicBezTo>
                    <a:pt x="77" y="91"/>
                    <a:pt x="81" y="84"/>
                    <a:pt x="82" y="79"/>
                  </a:cubicBezTo>
                  <a:cubicBezTo>
                    <a:pt x="84" y="72"/>
                    <a:pt x="84" y="68"/>
                    <a:pt x="82" y="63"/>
                  </a:cubicBezTo>
                  <a:cubicBezTo>
                    <a:pt x="81" y="59"/>
                    <a:pt x="78" y="55"/>
                    <a:pt x="78" y="53"/>
                  </a:cubicBezTo>
                  <a:cubicBezTo>
                    <a:pt x="79" y="51"/>
                    <a:pt x="79" y="50"/>
                    <a:pt x="80" y="49"/>
                  </a:cubicBezTo>
                  <a:cubicBezTo>
                    <a:pt x="80" y="46"/>
                    <a:pt x="78" y="45"/>
                    <a:pt x="76" y="45"/>
                  </a:cubicBezTo>
                  <a:cubicBezTo>
                    <a:pt x="74" y="45"/>
                    <a:pt x="73" y="45"/>
                    <a:pt x="71" y="45"/>
                  </a:cubicBezTo>
                  <a:cubicBezTo>
                    <a:pt x="71" y="45"/>
                    <a:pt x="70" y="45"/>
                    <a:pt x="71" y="42"/>
                  </a:cubicBezTo>
                  <a:cubicBezTo>
                    <a:pt x="72" y="38"/>
                    <a:pt x="79" y="36"/>
                    <a:pt x="86" y="34"/>
                  </a:cubicBezTo>
                  <a:cubicBezTo>
                    <a:pt x="94" y="31"/>
                    <a:pt x="98" y="25"/>
                    <a:pt x="98" y="16"/>
                  </a:cubicBezTo>
                  <a:cubicBezTo>
                    <a:pt x="99" y="9"/>
                    <a:pt x="95" y="4"/>
                    <a:pt x="90" y="2"/>
                  </a:cubicBezTo>
                  <a:cubicBezTo>
                    <a:pt x="89" y="4"/>
                    <a:pt x="85" y="8"/>
                    <a:pt x="83" y="9"/>
                  </a:cubicBezTo>
                  <a:cubicBezTo>
                    <a:pt x="80" y="11"/>
                    <a:pt x="76" y="11"/>
                    <a:pt x="74" y="11"/>
                  </a:cubicBezTo>
                  <a:cubicBezTo>
                    <a:pt x="74" y="6"/>
                    <a:pt x="72" y="2"/>
                    <a:pt x="68" y="0"/>
                  </a:cubicBezTo>
                  <a:cubicBezTo>
                    <a:pt x="67" y="2"/>
                    <a:pt x="63" y="5"/>
                    <a:pt x="56" y="5"/>
                  </a:cubicBezTo>
                  <a:cubicBezTo>
                    <a:pt x="50" y="5"/>
                    <a:pt x="49" y="3"/>
                    <a:pt x="40" y="3"/>
                  </a:cubicBezTo>
                  <a:cubicBezTo>
                    <a:pt x="27" y="3"/>
                    <a:pt x="16" y="11"/>
                    <a:pt x="15" y="23"/>
                  </a:cubicBezTo>
                  <a:cubicBezTo>
                    <a:pt x="14" y="30"/>
                    <a:pt x="17" y="36"/>
                    <a:pt x="19" y="40"/>
                  </a:cubicBezTo>
                  <a:cubicBezTo>
                    <a:pt x="17" y="41"/>
                    <a:pt x="14" y="45"/>
                    <a:pt x="13" y="46"/>
                  </a:cubicBezTo>
                  <a:cubicBezTo>
                    <a:pt x="12" y="45"/>
                    <a:pt x="9" y="43"/>
                    <a:pt x="6" y="45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3"/>
                    <a:pt x="1" y="62"/>
                    <a:pt x="1" y="69"/>
                  </a:cubicBezTo>
                  <a:cubicBezTo>
                    <a:pt x="0" y="82"/>
                    <a:pt x="7" y="91"/>
                    <a:pt x="13" y="93"/>
                  </a:cubicBezTo>
                  <a:cubicBezTo>
                    <a:pt x="12" y="95"/>
                    <a:pt x="12" y="97"/>
                    <a:pt x="13" y="99"/>
                  </a:cubicBezTo>
                  <a:cubicBezTo>
                    <a:pt x="13" y="100"/>
                    <a:pt x="14" y="101"/>
                    <a:pt x="17" y="101"/>
                  </a:cubicBezTo>
                  <a:cubicBezTo>
                    <a:pt x="16" y="103"/>
                    <a:pt x="15" y="105"/>
                    <a:pt x="16" y="108"/>
                  </a:cubicBezTo>
                  <a:cubicBezTo>
                    <a:pt x="17" y="111"/>
                    <a:pt x="20" y="115"/>
                    <a:pt x="23" y="115"/>
                  </a:cubicBezTo>
                  <a:cubicBezTo>
                    <a:pt x="23" y="117"/>
                    <a:pt x="24" y="122"/>
                    <a:pt x="24" y="124"/>
                  </a:cubicBezTo>
                  <a:cubicBezTo>
                    <a:pt x="23" y="126"/>
                    <a:pt x="22" y="128"/>
                    <a:pt x="23" y="131"/>
                  </a:cubicBezTo>
                  <a:cubicBezTo>
                    <a:pt x="23" y="134"/>
                    <a:pt x="25" y="137"/>
                    <a:pt x="28" y="137"/>
                  </a:cubicBezTo>
                  <a:cubicBezTo>
                    <a:pt x="28" y="139"/>
                    <a:pt x="29" y="141"/>
                    <a:pt x="30" y="142"/>
                  </a:cubicBezTo>
                  <a:cubicBezTo>
                    <a:pt x="31" y="143"/>
                    <a:pt x="32" y="144"/>
                    <a:pt x="34" y="146"/>
                  </a:cubicBezTo>
                  <a:cubicBezTo>
                    <a:pt x="36" y="147"/>
                    <a:pt x="38" y="148"/>
                    <a:pt x="41" y="148"/>
                  </a:cubicBezTo>
                  <a:cubicBezTo>
                    <a:pt x="43" y="148"/>
                    <a:pt x="46" y="148"/>
                    <a:pt x="47" y="148"/>
                  </a:cubicBezTo>
                  <a:cubicBezTo>
                    <a:pt x="47" y="149"/>
                    <a:pt x="47" y="156"/>
                    <a:pt x="48" y="164"/>
                  </a:cubicBezTo>
                  <a:cubicBezTo>
                    <a:pt x="41" y="183"/>
                    <a:pt x="37" y="205"/>
                    <a:pt x="37" y="229"/>
                  </a:cubicBezTo>
                  <a:cubicBezTo>
                    <a:pt x="37" y="229"/>
                    <a:pt x="37" y="229"/>
                    <a:pt x="37" y="229"/>
                  </a:cubicBezTo>
                  <a:cubicBezTo>
                    <a:pt x="37" y="271"/>
                    <a:pt x="50" y="309"/>
                    <a:pt x="73" y="333"/>
                  </a:cubicBezTo>
                  <a:cubicBezTo>
                    <a:pt x="73" y="333"/>
                    <a:pt x="74" y="335"/>
                    <a:pt x="78" y="338"/>
                  </a:cubicBezTo>
                  <a:cubicBezTo>
                    <a:pt x="78" y="338"/>
                    <a:pt x="85" y="325"/>
                    <a:pt x="96" y="311"/>
                  </a:cubicBezTo>
                  <a:cubicBezTo>
                    <a:pt x="99" y="308"/>
                    <a:pt x="102" y="304"/>
                    <a:pt x="105" y="301"/>
                  </a:cubicBezTo>
                  <a:cubicBezTo>
                    <a:pt x="111" y="296"/>
                    <a:pt x="116" y="292"/>
                    <a:pt x="121" y="288"/>
                  </a:cubicBezTo>
                  <a:cubicBezTo>
                    <a:pt x="135" y="278"/>
                    <a:pt x="152" y="271"/>
                    <a:pt x="167" y="268"/>
                  </a:cubicBezTo>
                  <a:cubicBezTo>
                    <a:pt x="150" y="277"/>
                    <a:pt x="140" y="282"/>
                    <a:pt x="123" y="296"/>
                  </a:cubicBezTo>
                  <a:cubicBezTo>
                    <a:pt x="113" y="305"/>
                    <a:pt x="96" y="320"/>
                    <a:pt x="85" y="342"/>
                  </a:cubicBezTo>
                  <a:cubicBezTo>
                    <a:pt x="87" y="344"/>
                    <a:pt x="91" y="346"/>
                    <a:pt x="94" y="346"/>
                  </a:cubicBezTo>
                  <a:cubicBezTo>
                    <a:pt x="97" y="343"/>
                    <a:pt x="109" y="321"/>
                    <a:pt x="128" y="303"/>
                  </a:cubicBezTo>
                  <a:cubicBezTo>
                    <a:pt x="166" y="267"/>
                    <a:pt x="211" y="259"/>
                    <a:pt x="235" y="259"/>
                  </a:cubicBezTo>
                  <a:cubicBezTo>
                    <a:pt x="236" y="249"/>
                    <a:pt x="237" y="239"/>
                    <a:pt x="237" y="229"/>
                  </a:cubicBezTo>
                  <a:cubicBezTo>
                    <a:pt x="237" y="212"/>
                    <a:pt x="235" y="195"/>
                    <a:pt x="231" y="181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9" y="149"/>
                    <a:pt x="261" y="147"/>
                    <a:pt x="261" y="146"/>
                  </a:cubicBezTo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8"/>
            <p:cNvSpPr>
              <a:spLocks/>
            </p:cNvSpPr>
            <p:nvPr/>
          </p:nvSpPr>
          <p:spPr bwMode="gray">
            <a:xfrm>
              <a:off x="3505201" y="3119438"/>
              <a:ext cx="82550" cy="117475"/>
            </a:xfrm>
            <a:custGeom>
              <a:avLst/>
              <a:gdLst>
                <a:gd name="T0" fmla="*/ 20 w 22"/>
                <a:gd name="T1" fmla="*/ 31 h 31"/>
                <a:gd name="T2" fmla="*/ 11 w 22"/>
                <a:gd name="T3" fmla="*/ 28 h 31"/>
                <a:gd name="T4" fmla="*/ 1 w 22"/>
                <a:gd name="T5" fmla="*/ 31 h 31"/>
                <a:gd name="T6" fmla="*/ 0 w 22"/>
                <a:gd name="T7" fmla="*/ 26 h 31"/>
                <a:gd name="T8" fmla="*/ 2 w 22"/>
                <a:gd name="T9" fmla="*/ 24 h 31"/>
                <a:gd name="T10" fmla="*/ 1 w 22"/>
                <a:gd name="T11" fmla="*/ 6 h 31"/>
                <a:gd name="T12" fmla="*/ 8 w 22"/>
                <a:gd name="T13" fmla="*/ 2 h 31"/>
                <a:gd name="T14" fmla="*/ 10 w 22"/>
                <a:gd name="T15" fmla="*/ 0 h 31"/>
                <a:gd name="T16" fmla="*/ 17 w 22"/>
                <a:gd name="T17" fmla="*/ 7 h 31"/>
                <a:gd name="T18" fmla="*/ 19 w 22"/>
                <a:gd name="T19" fmla="*/ 15 h 31"/>
                <a:gd name="T20" fmla="*/ 19 w 22"/>
                <a:gd name="T21" fmla="*/ 25 h 31"/>
                <a:gd name="T22" fmla="*/ 21 w 22"/>
                <a:gd name="T23" fmla="*/ 28 h 31"/>
                <a:gd name="T24" fmla="*/ 20 w 22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19" y="30"/>
                    <a:pt x="14" y="28"/>
                    <a:pt x="11" y="28"/>
                  </a:cubicBezTo>
                  <a:cubicBezTo>
                    <a:pt x="7" y="28"/>
                    <a:pt x="4" y="29"/>
                    <a:pt x="1" y="31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5"/>
                    <a:pt x="2" y="24"/>
                    <a:pt x="2" y="2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6" y="3"/>
                    <a:pt x="8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2" y="1"/>
                    <a:pt x="15" y="4"/>
                    <a:pt x="17" y="7"/>
                  </a:cubicBezTo>
                  <a:cubicBezTo>
                    <a:pt x="18" y="9"/>
                    <a:pt x="19" y="12"/>
                    <a:pt x="19" y="15"/>
                  </a:cubicBezTo>
                  <a:cubicBezTo>
                    <a:pt x="20" y="18"/>
                    <a:pt x="20" y="21"/>
                    <a:pt x="19" y="25"/>
                  </a:cubicBezTo>
                  <a:cubicBezTo>
                    <a:pt x="20" y="25"/>
                    <a:pt x="21" y="26"/>
                    <a:pt x="21" y="28"/>
                  </a:cubicBezTo>
                  <a:cubicBezTo>
                    <a:pt x="22" y="29"/>
                    <a:pt x="21" y="30"/>
                    <a:pt x="2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gray">
            <a:xfrm>
              <a:off x="4165601" y="3319463"/>
              <a:ext cx="161925" cy="128588"/>
            </a:xfrm>
            <a:custGeom>
              <a:avLst/>
              <a:gdLst>
                <a:gd name="T0" fmla="*/ 7 w 43"/>
                <a:gd name="T1" fmla="*/ 34 h 34"/>
                <a:gd name="T2" fmla="*/ 0 w 43"/>
                <a:gd name="T3" fmla="*/ 19 h 34"/>
                <a:gd name="T4" fmla="*/ 43 w 43"/>
                <a:gd name="T5" fmla="*/ 0 h 34"/>
                <a:gd name="T6" fmla="*/ 7 w 43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4">
                  <a:moveTo>
                    <a:pt x="7" y="34"/>
                  </a:moveTo>
                  <a:cubicBezTo>
                    <a:pt x="7" y="30"/>
                    <a:pt x="3" y="21"/>
                    <a:pt x="0" y="19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7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/>
            <p:cNvSpPr>
              <a:spLocks/>
            </p:cNvSpPr>
            <p:nvPr/>
          </p:nvSpPr>
          <p:spPr bwMode="gray">
            <a:xfrm>
              <a:off x="3756026" y="3179763"/>
              <a:ext cx="136525" cy="166688"/>
            </a:xfrm>
            <a:custGeom>
              <a:avLst/>
              <a:gdLst>
                <a:gd name="T0" fmla="*/ 0 w 36"/>
                <a:gd name="T1" fmla="*/ 0 h 44"/>
                <a:gd name="T2" fmla="*/ 36 w 36"/>
                <a:gd name="T3" fmla="*/ 33 h 44"/>
                <a:gd name="T4" fmla="*/ 26 w 36"/>
                <a:gd name="T5" fmla="*/ 44 h 44"/>
                <a:gd name="T6" fmla="*/ 0 w 36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4">
                  <a:moveTo>
                    <a:pt x="0" y="0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32" y="35"/>
                    <a:pt x="27" y="40"/>
                    <a:pt x="26" y="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/>
            <p:cNvSpPr>
              <a:spLocks/>
            </p:cNvSpPr>
            <p:nvPr/>
          </p:nvSpPr>
          <p:spPr bwMode="gray">
            <a:xfrm>
              <a:off x="3783013" y="3398838"/>
              <a:ext cx="52388" cy="68263"/>
            </a:xfrm>
            <a:custGeom>
              <a:avLst/>
              <a:gdLst>
                <a:gd name="T0" fmla="*/ 14 w 14"/>
                <a:gd name="T1" fmla="*/ 7 h 18"/>
                <a:gd name="T2" fmla="*/ 12 w 14"/>
                <a:gd name="T3" fmla="*/ 12 h 18"/>
                <a:gd name="T4" fmla="*/ 12 w 14"/>
                <a:gd name="T5" fmla="*/ 18 h 18"/>
                <a:gd name="T6" fmla="*/ 1 w 14"/>
                <a:gd name="T7" fmla="*/ 10 h 18"/>
                <a:gd name="T8" fmla="*/ 0 w 14"/>
                <a:gd name="T9" fmla="*/ 1 h 18"/>
                <a:gd name="T10" fmla="*/ 0 w 14"/>
                <a:gd name="T11" fmla="*/ 0 h 18"/>
                <a:gd name="T12" fmla="*/ 14 w 14"/>
                <a:gd name="T1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8">
                  <a:moveTo>
                    <a:pt x="14" y="7"/>
                  </a:moveTo>
                  <a:cubicBezTo>
                    <a:pt x="13" y="9"/>
                    <a:pt x="12" y="10"/>
                    <a:pt x="12" y="12"/>
                  </a:cubicBezTo>
                  <a:cubicBezTo>
                    <a:pt x="11" y="15"/>
                    <a:pt x="12" y="16"/>
                    <a:pt x="12" y="1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0" y="3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/>
            <p:cNvSpPr>
              <a:spLocks/>
            </p:cNvSpPr>
            <p:nvPr/>
          </p:nvSpPr>
          <p:spPr bwMode="gray">
            <a:xfrm>
              <a:off x="3535363" y="3035300"/>
              <a:ext cx="247650" cy="601663"/>
            </a:xfrm>
            <a:custGeom>
              <a:avLst/>
              <a:gdLst>
                <a:gd name="T0" fmla="*/ 19 w 66"/>
                <a:gd name="T1" fmla="*/ 106 h 159"/>
                <a:gd name="T2" fmla="*/ 15 w 66"/>
                <a:gd name="T3" fmla="*/ 36 h 159"/>
                <a:gd name="T4" fmla="*/ 19 w 66"/>
                <a:gd name="T5" fmla="*/ 34 h 159"/>
                <a:gd name="T6" fmla="*/ 19 w 66"/>
                <a:gd name="T7" fmla="*/ 33 h 159"/>
                <a:gd name="T8" fmla="*/ 12 w 66"/>
                <a:gd name="T9" fmla="*/ 30 h 159"/>
                <a:gd name="T10" fmla="*/ 11 w 66"/>
                <a:gd name="T11" fmla="*/ 10 h 159"/>
                <a:gd name="T12" fmla="*/ 3 w 66"/>
                <a:gd name="T13" fmla="*/ 7 h 159"/>
                <a:gd name="T14" fmla="*/ 2 w 66"/>
                <a:gd name="T15" fmla="*/ 0 h 159"/>
                <a:gd name="T16" fmla="*/ 13 w 66"/>
                <a:gd name="T17" fmla="*/ 3 h 159"/>
                <a:gd name="T18" fmla="*/ 17 w 66"/>
                <a:gd name="T19" fmla="*/ 5 h 159"/>
                <a:gd name="T20" fmla="*/ 22 w 66"/>
                <a:gd name="T21" fmla="*/ 7 h 159"/>
                <a:gd name="T22" fmla="*/ 23 w 66"/>
                <a:gd name="T23" fmla="*/ 11 h 159"/>
                <a:gd name="T24" fmla="*/ 57 w 66"/>
                <a:gd name="T25" fmla="*/ 98 h 159"/>
                <a:gd name="T26" fmla="*/ 60 w 66"/>
                <a:gd name="T27" fmla="*/ 114 h 159"/>
                <a:gd name="T28" fmla="*/ 66 w 66"/>
                <a:gd name="T29" fmla="*/ 128 h 159"/>
                <a:gd name="T30" fmla="*/ 48 w 66"/>
                <a:gd name="T31" fmla="*/ 136 h 159"/>
                <a:gd name="T32" fmla="*/ 36 w 66"/>
                <a:gd name="T33" fmla="*/ 159 h 159"/>
                <a:gd name="T34" fmla="*/ 19 w 66"/>
                <a:gd name="T35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59">
                  <a:moveTo>
                    <a:pt x="19" y="106"/>
                  </a:moveTo>
                  <a:cubicBezTo>
                    <a:pt x="19" y="105"/>
                    <a:pt x="15" y="39"/>
                    <a:pt x="15" y="36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6" y="33"/>
                    <a:pt x="13" y="32"/>
                    <a:pt x="12" y="3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0"/>
                    <a:pt x="4" y="9"/>
                    <a:pt x="3" y="7"/>
                  </a:cubicBezTo>
                  <a:cubicBezTo>
                    <a:pt x="1" y="6"/>
                    <a:pt x="0" y="4"/>
                    <a:pt x="2" y="0"/>
                  </a:cubicBezTo>
                  <a:cubicBezTo>
                    <a:pt x="3" y="1"/>
                    <a:pt x="9" y="3"/>
                    <a:pt x="13" y="3"/>
                  </a:cubicBezTo>
                  <a:cubicBezTo>
                    <a:pt x="14" y="3"/>
                    <a:pt x="16" y="5"/>
                    <a:pt x="17" y="5"/>
                  </a:cubicBezTo>
                  <a:cubicBezTo>
                    <a:pt x="18" y="6"/>
                    <a:pt x="21" y="7"/>
                    <a:pt x="22" y="7"/>
                  </a:cubicBezTo>
                  <a:cubicBezTo>
                    <a:pt x="23" y="8"/>
                    <a:pt x="23" y="10"/>
                    <a:pt x="23" y="11"/>
                  </a:cubicBezTo>
                  <a:cubicBezTo>
                    <a:pt x="24" y="12"/>
                    <a:pt x="57" y="97"/>
                    <a:pt x="57" y="98"/>
                  </a:cubicBezTo>
                  <a:cubicBezTo>
                    <a:pt x="58" y="99"/>
                    <a:pt x="60" y="113"/>
                    <a:pt x="60" y="114"/>
                  </a:cubicBezTo>
                  <a:cubicBezTo>
                    <a:pt x="60" y="115"/>
                    <a:pt x="65" y="127"/>
                    <a:pt x="66" y="128"/>
                  </a:cubicBezTo>
                  <a:cubicBezTo>
                    <a:pt x="61" y="128"/>
                    <a:pt x="54" y="130"/>
                    <a:pt x="48" y="136"/>
                  </a:cubicBezTo>
                  <a:cubicBezTo>
                    <a:pt x="43" y="141"/>
                    <a:pt x="38" y="154"/>
                    <a:pt x="36" y="159"/>
                  </a:cubicBezTo>
                  <a:cubicBezTo>
                    <a:pt x="36" y="156"/>
                    <a:pt x="20" y="107"/>
                    <a:pt x="1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/>
            <p:cNvSpPr>
              <a:spLocks/>
            </p:cNvSpPr>
            <p:nvPr/>
          </p:nvSpPr>
          <p:spPr bwMode="gray">
            <a:xfrm>
              <a:off x="3673476" y="3535363"/>
              <a:ext cx="206375" cy="407988"/>
            </a:xfrm>
            <a:custGeom>
              <a:avLst/>
              <a:gdLst>
                <a:gd name="T0" fmla="*/ 24 w 55"/>
                <a:gd name="T1" fmla="*/ 55 h 108"/>
                <a:gd name="T2" fmla="*/ 14 w 55"/>
                <a:gd name="T3" fmla="*/ 88 h 108"/>
                <a:gd name="T4" fmla="*/ 0 w 55"/>
                <a:gd name="T5" fmla="*/ 108 h 108"/>
                <a:gd name="T6" fmla="*/ 5 w 55"/>
                <a:gd name="T7" fmla="*/ 73 h 108"/>
                <a:gd name="T8" fmla="*/ 5 w 55"/>
                <a:gd name="T9" fmla="*/ 36 h 108"/>
                <a:gd name="T10" fmla="*/ 19 w 55"/>
                <a:gd name="T11" fmla="*/ 9 h 108"/>
                <a:gd name="T12" fmla="*/ 44 w 55"/>
                <a:gd name="T13" fmla="*/ 3 h 108"/>
                <a:gd name="T14" fmla="*/ 55 w 55"/>
                <a:gd name="T15" fmla="*/ 22 h 108"/>
                <a:gd name="T16" fmla="*/ 37 w 55"/>
                <a:gd name="T17" fmla="*/ 26 h 108"/>
                <a:gd name="T18" fmla="*/ 24 w 55"/>
                <a:gd name="T19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108">
                  <a:moveTo>
                    <a:pt x="24" y="55"/>
                  </a:moveTo>
                  <a:cubicBezTo>
                    <a:pt x="22" y="68"/>
                    <a:pt x="19" y="80"/>
                    <a:pt x="14" y="88"/>
                  </a:cubicBezTo>
                  <a:cubicBezTo>
                    <a:pt x="11" y="93"/>
                    <a:pt x="3" y="104"/>
                    <a:pt x="0" y="108"/>
                  </a:cubicBezTo>
                  <a:cubicBezTo>
                    <a:pt x="3" y="101"/>
                    <a:pt x="6" y="85"/>
                    <a:pt x="5" y="73"/>
                  </a:cubicBezTo>
                  <a:cubicBezTo>
                    <a:pt x="5" y="65"/>
                    <a:pt x="3" y="48"/>
                    <a:pt x="5" y="36"/>
                  </a:cubicBezTo>
                  <a:cubicBezTo>
                    <a:pt x="7" y="24"/>
                    <a:pt x="11" y="17"/>
                    <a:pt x="19" y="9"/>
                  </a:cubicBezTo>
                  <a:cubicBezTo>
                    <a:pt x="23" y="5"/>
                    <a:pt x="32" y="0"/>
                    <a:pt x="44" y="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49" y="21"/>
                    <a:pt x="42" y="22"/>
                    <a:pt x="37" y="26"/>
                  </a:cubicBezTo>
                  <a:cubicBezTo>
                    <a:pt x="28" y="33"/>
                    <a:pt x="25" y="42"/>
                    <a:pt x="24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/>
            <p:cNvSpPr>
              <a:spLocks/>
            </p:cNvSpPr>
            <p:nvPr/>
          </p:nvSpPr>
          <p:spPr bwMode="gray">
            <a:xfrm>
              <a:off x="3767138" y="3640138"/>
              <a:ext cx="180975" cy="201613"/>
            </a:xfrm>
            <a:custGeom>
              <a:avLst/>
              <a:gdLst>
                <a:gd name="T0" fmla="*/ 0 w 48"/>
                <a:gd name="T1" fmla="*/ 53 h 53"/>
                <a:gd name="T2" fmla="*/ 6 w 48"/>
                <a:gd name="T3" fmla="*/ 27 h 53"/>
                <a:gd name="T4" fmla="*/ 17 w 48"/>
                <a:gd name="T5" fmla="*/ 3 h 53"/>
                <a:gd name="T6" fmla="*/ 30 w 48"/>
                <a:gd name="T7" fmla="*/ 0 h 53"/>
                <a:gd name="T8" fmla="*/ 41 w 48"/>
                <a:gd name="T9" fmla="*/ 24 h 53"/>
                <a:gd name="T10" fmla="*/ 48 w 48"/>
                <a:gd name="T11" fmla="*/ 27 h 53"/>
                <a:gd name="T12" fmla="*/ 0 w 48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">
                  <a:moveTo>
                    <a:pt x="0" y="53"/>
                  </a:moveTo>
                  <a:cubicBezTo>
                    <a:pt x="2" y="48"/>
                    <a:pt x="6" y="32"/>
                    <a:pt x="6" y="27"/>
                  </a:cubicBezTo>
                  <a:cubicBezTo>
                    <a:pt x="8" y="20"/>
                    <a:pt x="9" y="10"/>
                    <a:pt x="17" y="3"/>
                  </a:cubicBezTo>
                  <a:cubicBezTo>
                    <a:pt x="21" y="0"/>
                    <a:pt x="27" y="0"/>
                    <a:pt x="30" y="0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2" y="26"/>
                    <a:pt x="45" y="27"/>
                    <a:pt x="48" y="27"/>
                  </a:cubicBezTo>
                  <a:cubicBezTo>
                    <a:pt x="37" y="30"/>
                    <a:pt x="10" y="43"/>
                    <a:pt x="0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/>
            <p:cNvSpPr>
              <a:spLocks/>
            </p:cNvSpPr>
            <p:nvPr/>
          </p:nvSpPr>
          <p:spPr bwMode="gray">
            <a:xfrm>
              <a:off x="4124326" y="3530600"/>
              <a:ext cx="95250" cy="152400"/>
            </a:xfrm>
            <a:custGeom>
              <a:avLst/>
              <a:gdLst>
                <a:gd name="T0" fmla="*/ 2 w 25"/>
                <a:gd name="T1" fmla="*/ 8 h 40"/>
                <a:gd name="T2" fmla="*/ 2 w 25"/>
                <a:gd name="T3" fmla="*/ 16 h 40"/>
                <a:gd name="T4" fmla="*/ 9 w 25"/>
                <a:gd name="T5" fmla="*/ 29 h 40"/>
                <a:gd name="T6" fmla="*/ 14 w 25"/>
                <a:gd name="T7" fmla="*/ 40 h 40"/>
                <a:gd name="T8" fmla="*/ 25 w 25"/>
                <a:gd name="T9" fmla="*/ 40 h 40"/>
                <a:gd name="T10" fmla="*/ 11 w 25"/>
                <a:gd name="T11" fmla="*/ 14 h 40"/>
                <a:gd name="T12" fmla="*/ 11 w 25"/>
                <a:gd name="T13" fmla="*/ 0 h 40"/>
                <a:gd name="T14" fmla="*/ 2 w 25"/>
                <a:gd name="T15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2" y="8"/>
                  </a:moveTo>
                  <a:cubicBezTo>
                    <a:pt x="0" y="11"/>
                    <a:pt x="1" y="14"/>
                    <a:pt x="2" y="16"/>
                  </a:cubicBezTo>
                  <a:cubicBezTo>
                    <a:pt x="3" y="18"/>
                    <a:pt x="9" y="29"/>
                    <a:pt x="9" y="29"/>
                  </a:cubicBezTo>
                  <a:cubicBezTo>
                    <a:pt x="11" y="34"/>
                    <a:pt x="12" y="36"/>
                    <a:pt x="14" y="40"/>
                  </a:cubicBezTo>
                  <a:cubicBezTo>
                    <a:pt x="17" y="40"/>
                    <a:pt x="21" y="40"/>
                    <a:pt x="25" y="40"/>
                  </a:cubicBezTo>
                  <a:cubicBezTo>
                    <a:pt x="21" y="31"/>
                    <a:pt x="11" y="14"/>
                    <a:pt x="11" y="1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4" y="5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6"/>
            <p:cNvSpPr>
              <a:spLocks/>
            </p:cNvSpPr>
            <p:nvPr/>
          </p:nvSpPr>
          <p:spPr bwMode="gray">
            <a:xfrm>
              <a:off x="3948113" y="3065463"/>
              <a:ext cx="68263" cy="223838"/>
            </a:xfrm>
            <a:custGeom>
              <a:avLst/>
              <a:gdLst>
                <a:gd name="T0" fmla="*/ 0 w 18"/>
                <a:gd name="T1" fmla="*/ 57 h 59"/>
                <a:gd name="T2" fmla="*/ 18 w 18"/>
                <a:gd name="T3" fmla="*/ 59 h 59"/>
                <a:gd name="T4" fmla="*/ 8 w 18"/>
                <a:gd name="T5" fmla="*/ 0 h 59"/>
                <a:gd name="T6" fmla="*/ 0 w 18"/>
                <a:gd name="T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9">
                  <a:moveTo>
                    <a:pt x="0" y="57"/>
                  </a:moveTo>
                  <a:cubicBezTo>
                    <a:pt x="5" y="56"/>
                    <a:pt x="15" y="57"/>
                    <a:pt x="18" y="59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7"/>
            <p:cNvSpPr>
              <a:spLocks/>
            </p:cNvSpPr>
            <p:nvPr/>
          </p:nvSpPr>
          <p:spPr bwMode="gray">
            <a:xfrm>
              <a:off x="3535363" y="3035300"/>
              <a:ext cx="247650" cy="601663"/>
            </a:xfrm>
            <a:custGeom>
              <a:avLst/>
              <a:gdLst>
                <a:gd name="T0" fmla="*/ 23 w 66"/>
                <a:gd name="T1" fmla="*/ 11 h 159"/>
                <a:gd name="T2" fmla="*/ 22 w 66"/>
                <a:gd name="T3" fmla="*/ 7 h 159"/>
                <a:gd name="T4" fmla="*/ 17 w 66"/>
                <a:gd name="T5" fmla="*/ 5 h 159"/>
                <a:gd name="T6" fmla="*/ 13 w 66"/>
                <a:gd name="T7" fmla="*/ 3 h 159"/>
                <a:gd name="T8" fmla="*/ 2 w 66"/>
                <a:gd name="T9" fmla="*/ 0 h 159"/>
                <a:gd name="T10" fmla="*/ 3 w 66"/>
                <a:gd name="T11" fmla="*/ 7 h 159"/>
                <a:gd name="T12" fmla="*/ 11 w 66"/>
                <a:gd name="T13" fmla="*/ 10 h 159"/>
                <a:gd name="T14" fmla="*/ 12 w 66"/>
                <a:gd name="T15" fmla="*/ 30 h 159"/>
                <a:gd name="T16" fmla="*/ 19 w 66"/>
                <a:gd name="T17" fmla="*/ 33 h 159"/>
                <a:gd name="T18" fmla="*/ 19 w 66"/>
                <a:gd name="T19" fmla="*/ 34 h 159"/>
                <a:gd name="T20" fmla="*/ 15 w 66"/>
                <a:gd name="T21" fmla="*/ 36 h 159"/>
                <a:gd name="T22" fmla="*/ 19 w 66"/>
                <a:gd name="T23" fmla="*/ 106 h 159"/>
                <a:gd name="T24" fmla="*/ 36 w 66"/>
                <a:gd name="T25" fmla="*/ 159 h 159"/>
                <a:gd name="T26" fmla="*/ 48 w 66"/>
                <a:gd name="T27" fmla="*/ 136 h 159"/>
                <a:gd name="T28" fmla="*/ 66 w 66"/>
                <a:gd name="T29" fmla="*/ 128 h 159"/>
                <a:gd name="T30" fmla="*/ 60 w 66"/>
                <a:gd name="T31" fmla="*/ 114 h 159"/>
                <a:gd name="T32" fmla="*/ 57 w 66"/>
                <a:gd name="T33" fmla="*/ 98 h 159"/>
                <a:gd name="T34" fmla="*/ 23 w 66"/>
                <a:gd name="T35" fmla="*/ 1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59">
                  <a:moveTo>
                    <a:pt x="23" y="11"/>
                  </a:moveTo>
                  <a:cubicBezTo>
                    <a:pt x="23" y="10"/>
                    <a:pt x="23" y="8"/>
                    <a:pt x="22" y="7"/>
                  </a:cubicBezTo>
                  <a:cubicBezTo>
                    <a:pt x="21" y="7"/>
                    <a:pt x="18" y="6"/>
                    <a:pt x="17" y="5"/>
                  </a:cubicBezTo>
                  <a:cubicBezTo>
                    <a:pt x="16" y="5"/>
                    <a:pt x="14" y="3"/>
                    <a:pt x="13" y="3"/>
                  </a:cubicBezTo>
                  <a:cubicBezTo>
                    <a:pt x="9" y="3"/>
                    <a:pt x="3" y="1"/>
                    <a:pt x="2" y="0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4" y="9"/>
                    <a:pt x="8" y="10"/>
                    <a:pt x="11" y="1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32"/>
                    <a:pt x="16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9"/>
                    <a:pt x="19" y="105"/>
                    <a:pt x="19" y="106"/>
                  </a:cubicBezTo>
                  <a:cubicBezTo>
                    <a:pt x="20" y="107"/>
                    <a:pt x="36" y="156"/>
                    <a:pt x="36" y="159"/>
                  </a:cubicBezTo>
                  <a:cubicBezTo>
                    <a:pt x="38" y="154"/>
                    <a:pt x="43" y="141"/>
                    <a:pt x="48" y="136"/>
                  </a:cubicBezTo>
                  <a:cubicBezTo>
                    <a:pt x="54" y="130"/>
                    <a:pt x="61" y="128"/>
                    <a:pt x="66" y="128"/>
                  </a:cubicBezTo>
                  <a:cubicBezTo>
                    <a:pt x="65" y="127"/>
                    <a:pt x="60" y="115"/>
                    <a:pt x="60" y="114"/>
                  </a:cubicBezTo>
                  <a:cubicBezTo>
                    <a:pt x="60" y="113"/>
                    <a:pt x="58" y="99"/>
                    <a:pt x="57" y="98"/>
                  </a:cubicBezTo>
                  <a:cubicBezTo>
                    <a:pt x="57" y="97"/>
                    <a:pt x="24" y="12"/>
                    <a:pt x="23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8"/>
            <p:cNvSpPr>
              <a:spLocks/>
            </p:cNvSpPr>
            <p:nvPr/>
          </p:nvSpPr>
          <p:spPr bwMode="gray">
            <a:xfrm>
              <a:off x="3489326" y="2994025"/>
              <a:ext cx="117475" cy="46038"/>
            </a:xfrm>
            <a:custGeom>
              <a:avLst/>
              <a:gdLst>
                <a:gd name="T0" fmla="*/ 15 w 31"/>
                <a:gd name="T1" fmla="*/ 6 h 12"/>
                <a:gd name="T2" fmla="*/ 30 w 31"/>
                <a:gd name="T3" fmla="*/ 12 h 12"/>
                <a:gd name="T4" fmla="*/ 27 w 31"/>
                <a:gd name="T5" fmla="*/ 3 h 12"/>
                <a:gd name="T6" fmla="*/ 14 w 31"/>
                <a:gd name="T7" fmla="*/ 0 h 12"/>
                <a:gd name="T8" fmla="*/ 3 w 31"/>
                <a:gd name="T9" fmla="*/ 3 h 12"/>
                <a:gd name="T10" fmla="*/ 0 w 31"/>
                <a:gd name="T11" fmla="*/ 11 h 12"/>
                <a:gd name="T12" fmla="*/ 15 w 31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2">
                  <a:moveTo>
                    <a:pt x="15" y="6"/>
                  </a:moveTo>
                  <a:cubicBezTo>
                    <a:pt x="24" y="6"/>
                    <a:pt x="28" y="10"/>
                    <a:pt x="30" y="12"/>
                  </a:cubicBezTo>
                  <a:cubicBezTo>
                    <a:pt x="31" y="8"/>
                    <a:pt x="30" y="6"/>
                    <a:pt x="27" y="3"/>
                  </a:cubicBezTo>
                  <a:cubicBezTo>
                    <a:pt x="25" y="1"/>
                    <a:pt x="21" y="0"/>
                    <a:pt x="14" y="0"/>
                  </a:cubicBezTo>
                  <a:cubicBezTo>
                    <a:pt x="10" y="0"/>
                    <a:pt x="5" y="1"/>
                    <a:pt x="3" y="3"/>
                  </a:cubicBezTo>
                  <a:cubicBezTo>
                    <a:pt x="0" y="5"/>
                    <a:pt x="0" y="8"/>
                    <a:pt x="0" y="11"/>
                  </a:cubicBezTo>
                  <a:cubicBezTo>
                    <a:pt x="1" y="9"/>
                    <a:pt x="7" y="6"/>
                    <a:pt x="15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9"/>
            <p:cNvSpPr>
              <a:spLocks/>
            </p:cNvSpPr>
            <p:nvPr/>
          </p:nvSpPr>
          <p:spPr bwMode="gray">
            <a:xfrm>
              <a:off x="3482976" y="2778125"/>
              <a:ext cx="242888" cy="106363"/>
            </a:xfrm>
            <a:custGeom>
              <a:avLst/>
              <a:gdLst>
                <a:gd name="T0" fmla="*/ 0 w 65"/>
                <a:gd name="T1" fmla="*/ 14 h 28"/>
                <a:gd name="T2" fmla="*/ 2 w 65"/>
                <a:gd name="T3" fmla="*/ 24 h 28"/>
                <a:gd name="T4" fmla="*/ 7 w 65"/>
                <a:gd name="T5" fmla="*/ 27 h 28"/>
                <a:gd name="T6" fmla="*/ 17 w 65"/>
                <a:gd name="T7" fmla="*/ 23 h 28"/>
                <a:gd name="T8" fmla="*/ 26 w 65"/>
                <a:gd name="T9" fmla="*/ 28 h 28"/>
                <a:gd name="T10" fmla="*/ 32 w 65"/>
                <a:gd name="T11" fmla="*/ 26 h 28"/>
                <a:gd name="T12" fmla="*/ 36 w 65"/>
                <a:gd name="T13" fmla="*/ 28 h 28"/>
                <a:gd name="T14" fmla="*/ 41 w 65"/>
                <a:gd name="T15" fmla="*/ 22 h 28"/>
                <a:gd name="T16" fmla="*/ 62 w 65"/>
                <a:gd name="T17" fmla="*/ 12 h 28"/>
                <a:gd name="T18" fmla="*/ 65 w 65"/>
                <a:gd name="T19" fmla="*/ 2 h 28"/>
                <a:gd name="T20" fmla="*/ 52 w 65"/>
                <a:gd name="T21" fmla="*/ 8 h 28"/>
                <a:gd name="T22" fmla="*/ 40 w 65"/>
                <a:gd name="T23" fmla="*/ 6 h 28"/>
                <a:gd name="T24" fmla="*/ 41 w 65"/>
                <a:gd name="T25" fmla="*/ 0 h 28"/>
                <a:gd name="T26" fmla="*/ 28 w 65"/>
                <a:gd name="T27" fmla="*/ 2 h 28"/>
                <a:gd name="T28" fmla="*/ 15 w 65"/>
                <a:gd name="T29" fmla="*/ 1 h 28"/>
                <a:gd name="T30" fmla="*/ 0 w 65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28">
                  <a:moveTo>
                    <a:pt x="0" y="14"/>
                  </a:moveTo>
                  <a:cubicBezTo>
                    <a:pt x="0" y="18"/>
                    <a:pt x="1" y="21"/>
                    <a:pt x="2" y="24"/>
                  </a:cubicBezTo>
                  <a:cubicBezTo>
                    <a:pt x="3" y="25"/>
                    <a:pt x="5" y="27"/>
                    <a:pt x="7" y="27"/>
                  </a:cubicBezTo>
                  <a:cubicBezTo>
                    <a:pt x="9" y="27"/>
                    <a:pt x="12" y="22"/>
                    <a:pt x="17" y="23"/>
                  </a:cubicBezTo>
                  <a:cubicBezTo>
                    <a:pt x="21" y="23"/>
                    <a:pt x="23" y="28"/>
                    <a:pt x="26" y="28"/>
                  </a:cubicBezTo>
                  <a:cubicBezTo>
                    <a:pt x="28" y="28"/>
                    <a:pt x="29" y="26"/>
                    <a:pt x="32" y="26"/>
                  </a:cubicBezTo>
                  <a:cubicBezTo>
                    <a:pt x="34" y="25"/>
                    <a:pt x="34" y="26"/>
                    <a:pt x="36" y="28"/>
                  </a:cubicBezTo>
                  <a:cubicBezTo>
                    <a:pt x="36" y="26"/>
                    <a:pt x="38" y="24"/>
                    <a:pt x="41" y="22"/>
                  </a:cubicBezTo>
                  <a:cubicBezTo>
                    <a:pt x="44" y="19"/>
                    <a:pt x="57" y="17"/>
                    <a:pt x="62" y="12"/>
                  </a:cubicBezTo>
                  <a:cubicBezTo>
                    <a:pt x="65" y="10"/>
                    <a:pt x="65" y="5"/>
                    <a:pt x="65" y="2"/>
                  </a:cubicBezTo>
                  <a:cubicBezTo>
                    <a:pt x="63" y="5"/>
                    <a:pt x="57" y="8"/>
                    <a:pt x="52" y="8"/>
                  </a:cubicBezTo>
                  <a:cubicBezTo>
                    <a:pt x="49" y="9"/>
                    <a:pt x="42" y="7"/>
                    <a:pt x="40" y="6"/>
                  </a:cubicBezTo>
                  <a:cubicBezTo>
                    <a:pt x="41" y="4"/>
                    <a:pt x="42" y="2"/>
                    <a:pt x="41" y="0"/>
                  </a:cubicBezTo>
                  <a:cubicBezTo>
                    <a:pt x="39" y="1"/>
                    <a:pt x="31" y="2"/>
                    <a:pt x="28" y="2"/>
                  </a:cubicBezTo>
                  <a:cubicBezTo>
                    <a:pt x="25" y="2"/>
                    <a:pt x="19" y="1"/>
                    <a:pt x="15" y="1"/>
                  </a:cubicBezTo>
                  <a:cubicBezTo>
                    <a:pt x="5" y="1"/>
                    <a:pt x="0" y="8"/>
                    <a:pt x="0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0"/>
            <p:cNvSpPr>
              <a:spLocks/>
            </p:cNvSpPr>
            <p:nvPr/>
          </p:nvSpPr>
          <p:spPr bwMode="gray">
            <a:xfrm>
              <a:off x="3422651" y="2895600"/>
              <a:ext cx="247650" cy="125413"/>
            </a:xfrm>
            <a:custGeom>
              <a:avLst/>
              <a:gdLst>
                <a:gd name="T0" fmla="*/ 33 w 66"/>
                <a:gd name="T1" fmla="*/ 14 h 33"/>
                <a:gd name="T2" fmla="*/ 65 w 66"/>
                <a:gd name="T3" fmla="*/ 32 h 33"/>
                <a:gd name="T4" fmla="*/ 65 w 66"/>
                <a:gd name="T5" fmla="*/ 25 h 33"/>
                <a:gd name="T6" fmla="*/ 62 w 66"/>
                <a:gd name="T7" fmla="*/ 15 h 33"/>
                <a:gd name="T8" fmla="*/ 63 w 66"/>
                <a:gd name="T9" fmla="*/ 9 h 33"/>
                <a:gd name="T10" fmla="*/ 55 w 66"/>
                <a:gd name="T11" fmla="*/ 10 h 33"/>
                <a:gd name="T12" fmla="*/ 51 w 66"/>
                <a:gd name="T13" fmla="*/ 3 h 33"/>
                <a:gd name="T14" fmla="*/ 41 w 66"/>
                <a:gd name="T15" fmla="*/ 5 h 33"/>
                <a:gd name="T16" fmla="*/ 33 w 66"/>
                <a:gd name="T17" fmla="*/ 0 h 33"/>
                <a:gd name="T18" fmla="*/ 24 w 66"/>
                <a:gd name="T19" fmla="*/ 5 h 33"/>
                <a:gd name="T20" fmla="*/ 16 w 66"/>
                <a:gd name="T21" fmla="*/ 4 h 33"/>
                <a:gd name="T22" fmla="*/ 13 w 66"/>
                <a:gd name="T23" fmla="*/ 7 h 33"/>
                <a:gd name="T24" fmla="*/ 9 w 66"/>
                <a:gd name="T25" fmla="*/ 10 h 33"/>
                <a:gd name="T26" fmla="*/ 4 w 66"/>
                <a:gd name="T27" fmla="*/ 9 h 33"/>
                <a:gd name="T28" fmla="*/ 4 w 66"/>
                <a:gd name="T29" fmla="*/ 16 h 33"/>
                <a:gd name="T30" fmla="*/ 0 w 66"/>
                <a:gd name="T31" fmla="*/ 26 h 33"/>
                <a:gd name="T32" fmla="*/ 2 w 66"/>
                <a:gd name="T33" fmla="*/ 33 h 33"/>
                <a:gd name="T34" fmla="*/ 33 w 66"/>
                <a:gd name="T35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3">
                  <a:moveTo>
                    <a:pt x="33" y="14"/>
                  </a:moveTo>
                  <a:cubicBezTo>
                    <a:pt x="55" y="14"/>
                    <a:pt x="64" y="24"/>
                    <a:pt x="65" y="32"/>
                  </a:cubicBezTo>
                  <a:cubicBezTo>
                    <a:pt x="66" y="30"/>
                    <a:pt x="66" y="28"/>
                    <a:pt x="65" y="25"/>
                  </a:cubicBezTo>
                  <a:cubicBezTo>
                    <a:pt x="65" y="23"/>
                    <a:pt x="62" y="17"/>
                    <a:pt x="62" y="15"/>
                  </a:cubicBezTo>
                  <a:cubicBezTo>
                    <a:pt x="62" y="13"/>
                    <a:pt x="62" y="11"/>
                    <a:pt x="63" y="9"/>
                  </a:cubicBezTo>
                  <a:cubicBezTo>
                    <a:pt x="61" y="10"/>
                    <a:pt x="57" y="12"/>
                    <a:pt x="55" y="10"/>
                  </a:cubicBezTo>
                  <a:cubicBezTo>
                    <a:pt x="52" y="8"/>
                    <a:pt x="54" y="4"/>
                    <a:pt x="51" y="3"/>
                  </a:cubicBezTo>
                  <a:cubicBezTo>
                    <a:pt x="48" y="2"/>
                    <a:pt x="44" y="5"/>
                    <a:pt x="41" y="5"/>
                  </a:cubicBezTo>
                  <a:cubicBezTo>
                    <a:pt x="38" y="4"/>
                    <a:pt x="35" y="0"/>
                    <a:pt x="33" y="0"/>
                  </a:cubicBezTo>
                  <a:cubicBezTo>
                    <a:pt x="29" y="0"/>
                    <a:pt x="28" y="4"/>
                    <a:pt x="24" y="5"/>
                  </a:cubicBezTo>
                  <a:cubicBezTo>
                    <a:pt x="21" y="5"/>
                    <a:pt x="18" y="4"/>
                    <a:pt x="16" y="4"/>
                  </a:cubicBezTo>
                  <a:cubicBezTo>
                    <a:pt x="15" y="4"/>
                    <a:pt x="13" y="5"/>
                    <a:pt x="13" y="7"/>
                  </a:cubicBezTo>
                  <a:cubicBezTo>
                    <a:pt x="12" y="9"/>
                    <a:pt x="11" y="10"/>
                    <a:pt x="9" y="10"/>
                  </a:cubicBezTo>
                  <a:cubicBezTo>
                    <a:pt x="7" y="11"/>
                    <a:pt x="5" y="9"/>
                    <a:pt x="4" y="9"/>
                  </a:cubicBezTo>
                  <a:cubicBezTo>
                    <a:pt x="4" y="10"/>
                    <a:pt x="5" y="14"/>
                    <a:pt x="4" y="16"/>
                  </a:cubicBezTo>
                  <a:cubicBezTo>
                    <a:pt x="3" y="19"/>
                    <a:pt x="1" y="22"/>
                    <a:pt x="0" y="26"/>
                  </a:cubicBezTo>
                  <a:cubicBezTo>
                    <a:pt x="0" y="29"/>
                    <a:pt x="1" y="30"/>
                    <a:pt x="2" y="33"/>
                  </a:cubicBezTo>
                  <a:cubicBezTo>
                    <a:pt x="1" y="21"/>
                    <a:pt x="14" y="14"/>
                    <a:pt x="33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1"/>
            <p:cNvSpPr>
              <a:spLocks/>
            </p:cNvSpPr>
            <p:nvPr/>
          </p:nvSpPr>
          <p:spPr bwMode="gray">
            <a:xfrm>
              <a:off x="3463926" y="3046413"/>
              <a:ext cx="71438" cy="103188"/>
            </a:xfrm>
            <a:custGeom>
              <a:avLst/>
              <a:gdLst>
                <a:gd name="T0" fmla="*/ 9 w 19"/>
                <a:gd name="T1" fmla="*/ 15 h 27"/>
                <a:gd name="T2" fmla="*/ 2 w 19"/>
                <a:gd name="T3" fmla="*/ 20 h 27"/>
                <a:gd name="T4" fmla="*/ 6 w 19"/>
                <a:gd name="T5" fmla="*/ 27 h 27"/>
                <a:gd name="T6" fmla="*/ 10 w 19"/>
                <a:gd name="T7" fmla="*/ 22 h 27"/>
                <a:gd name="T8" fmla="*/ 13 w 19"/>
                <a:gd name="T9" fmla="*/ 19 h 27"/>
                <a:gd name="T10" fmla="*/ 15 w 19"/>
                <a:gd name="T11" fmla="*/ 17 h 27"/>
                <a:gd name="T12" fmla="*/ 14 w 19"/>
                <a:gd name="T13" fmla="*/ 14 h 27"/>
                <a:gd name="T14" fmla="*/ 18 w 19"/>
                <a:gd name="T15" fmla="*/ 13 h 27"/>
                <a:gd name="T16" fmla="*/ 19 w 19"/>
                <a:gd name="T17" fmla="*/ 10 h 27"/>
                <a:gd name="T18" fmla="*/ 17 w 19"/>
                <a:gd name="T19" fmla="*/ 8 h 27"/>
                <a:gd name="T20" fmla="*/ 11 w 19"/>
                <a:gd name="T21" fmla="*/ 8 h 27"/>
                <a:gd name="T22" fmla="*/ 14 w 19"/>
                <a:gd name="T23" fmla="*/ 6 h 27"/>
                <a:gd name="T24" fmla="*/ 16 w 19"/>
                <a:gd name="T25" fmla="*/ 4 h 27"/>
                <a:gd name="T26" fmla="*/ 15 w 19"/>
                <a:gd name="T27" fmla="*/ 0 h 27"/>
                <a:gd name="T28" fmla="*/ 2 w 19"/>
                <a:gd name="T29" fmla="*/ 6 h 27"/>
                <a:gd name="T30" fmla="*/ 4 w 19"/>
                <a:gd name="T31" fmla="*/ 9 h 27"/>
                <a:gd name="T32" fmla="*/ 1 w 19"/>
                <a:gd name="T33" fmla="*/ 9 h 27"/>
                <a:gd name="T34" fmla="*/ 1 w 19"/>
                <a:gd name="T35" fmla="*/ 16 h 27"/>
                <a:gd name="T36" fmla="*/ 9 w 19"/>
                <a:gd name="T37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7">
                  <a:moveTo>
                    <a:pt x="9" y="15"/>
                  </a:moveTo>
                  <a:cubicBezTo>
                    <a:pt x="7" y="16"/>
                    <a:pt x="4" y="18"/>
                    <a:pt x="2" y="20"/>
                  </a:cubicBezTo>
                  <a:cubicBezTo>
                    <a:pt x="3" y="22"/>
                    <a:pt x="5" y="26"/>
                    <a:pt x="6" y="27"/>
                  </a:cubicBezTo>
                  <a:cubicBezTo>
                    <a:pt x="7" y="25"/>
                    <a:pt x="9" y="22"/>
                    <a:pt x="10" y="22"/>
                  </a:cubicBezTo>
                  <a:cubicBezTo>
                    <a:pt x="11" y="21"/>
                    <a:pt x="12" y="20"/>
                    <a:pt x="13" y="19"/>
                  </a:cubicBezTo>
                  <a:cubicBezTo>
                    <a:pt x="15" y="19"/>
                    <a:pt x="15" y="18"/>
                    <a:pt x="15" y="17"/>
                  </a:cubicBezTo>
                  <a:cubicBezTo>
                    <a:pt x="15" y="16"/>
                    <a:pt x="15" y="15"/>
                    <a:pt x="14" y="14"/>
                  </a:cubicBezTo>
                  <a:cubicBezTo>
                    <a:pt x="15" y="14"/>
                    <a:pt x="17" y="14"/>
                    <a:pt x="18" y="13"/>
                  </a:cubicBezTo>
                  <a:cubicBezTo>
                    <a:pt x="19" y="12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ubicBezTo>
                    <a:pt x="16" y="8"/>
                    <a:pt x="12" y="8"/>
                    <a:pt x="11" y="8"/>
                  </a:cubicBezTo>
                  <a:cubicBezTo>
                    <a:pt x="11" y="8"/>
                    <a:pt x="13" y="7"/>
                    <a:pt x="14" y="6"/>
                  </a:cubicBezTo>
                  <a:cubicBezTo>
                    <a:pt x="15" y="6"/>
                    <a:pt x="15" y="5"/>
                    <a:pt x="16" y="4"/>
                  </a:cubicBezTo>
                  <a:cubicBezTo>
                    <a:pt x="16" y="4"/>
                    <a:pt x="16" y="2"/>
                    <a:pt x="15" y="0"/>
                  </a:cubicBezTo>
                  <a:cubicBezTo>
                    <a:pt x="11" y="0"/>
                    <a:pt x="4" y="4"/>
                    <a:pt x="2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1" y="14"/>
                    <a:pt x="1" y="16"/>
                  </a:cubicBezTo>
                  <a:cubicBezTo>
                    <a:pt x="4" y="15"/>
                    <a:pt x="7" y="15"/>
                    <a:pt x="9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gray">
            <a:xfrm>
              <a:off x="3846513" y="3303588"/>
              <a:ext cx="312738" cy="431800"/>
            </a:xfrm>
            <a:custGeom>
              <a:avLst/>
              <a:gdLst>
                <a:gd name="T0" fmla="*/ 64 w 83"/>
                <a:gd name="T1" fmla="*/ 13 h 114"/>
                <a:gd name="T2" fmla="*/ 5 w 83"/>
                <a:gd name="T3" fmla="*/ 19 h 114"/>
                <a:gd name="T4" fmla="*/ 1 w 83"/>
                <a:gd name="T5" fmla="*/ 37 h 114"/>
                <a:gd name="T6" fmla="*/ 6 w 83"/>
                <a:gd name="T7" fmla="*/ 36 h 114"/>
                <a:gd name="T8" fmla="*/ 13 w 83"/>
                <a:gd name="T9" fmla="*/ 36 h 114"/>
                <a:gd name="T10" fmla="*/ 8 w 83"/>
                <a:gd name="T11" fmla="*/ 50 h 114"/>
                <a:gd name="T12" fmla="*/ 15 w 83"/>
                <a:gd name="T13" fmla="*/ 48 h 114"/>
                <a:gd name="T14" fmla="*/ 16 w 83"/>
                <a:gd name="T15" fmla="*/ 62 h 114"/>
                <a:gd name="T16" fmla="*/ 16 w 83"/>
                <a:gd name="T17" fmla="*/ 70 h 114"/>
                <a:gd name="T18" fmla="*/ 20 w 83"/>
                <a:gd name="T19" fmla="*/ 71 h 114"/>
                <a:gd name="T20" fmla="*/ 27 w 83"/>
                <a:gd name="T21" fmla="*/ 75 h 114"/>
                <a:gd name="T22" fmla="*/ 16 w 83"/>
                <a:gd name="T23" fmla="*/ 75 h 114"/>
                <a:gd name="T24" fmla="*/ 22 w 83"/>
                <a:gd name="T25" fmla="*/ 77 h 114"/>
                <a:gd name="T26" fmla="*/ 24 w 83"/>
                <a:gd name="T27" fmla="*/ 80 h 114"/>
                <a:gd name="T28" fmla="*/ 19 w 83"/>
                <a:gd name="T29" fmla="*/ 83 h 114"/>
                <a:gd name="T30" fmla="*/ 26 w 83"/>
                <a:gd name="T31" fmla="*/ 91 h 114"/>
                <a:gd name="T32" fmla="*/ 30 w 83"/>
                <a:gd name="T33" fmla="*/ 100 h 114"/>
                <a:gd name="T34" fmla="*/ 78 w 83"/>
                <a:gd name="T35" fmla="*/ 102 h 114"/>
                <a:gd name="T36" fmla="*/ 63 w 83"/>
                <a:gd name="T37" fmla="*/ 68 h 114"/>
                <a:gd name="T38" fmla="*/ 72 w 83"/>
                <a:gd name="T39" fmla="*/ 61 h 114"/>
                <a:gd name="T40" fmla="*/ 74 w 83"/>
                <a:gd name="T41" fmla="*/ 55 h 114"/>
                <a:gd name="T42" fmla="*/ 70 w 83"/>
                <a:gd name="T43" fmla="*/ 51 h 114"/>
                <a:gd name="T44" fmla="*/ 59 w 83"/>
                <a:gd name="T45" fmla="*/ 50 h 114"/>
                <a:gd name="T46" fmla="*/ 23 w 83"/>
                <a:gd name="T47" fmla="*/ 33 h 114"/>
                <a:gd name="T48" fmla="*/ 12 w 83"/>
                <a:gd name="T49" fmla="*/ 28 h 114"/>
                <a:gd name="T50" fmla="*/ 17 w 83"/>
                <a:gd name="T51" fmla="*/ 29 h 114"/>
                <a:gd name="T52" fmla="*/ 53 w 83"/>
                <a:gd name="T53" fmla="*/ 32 h 114"/>
                <a:gd name="T54" fmla="*/ 78 w 83"/>
                <a:gd name="T55" fmla="*/ 42 h 114"/>
                <a:gd name="T56" fmla="*/ 73 w 83"/>
                <a:gd name="T57" fmla="*/ 26 h 114"/>
                <a:gd name="T58" fmla="*/ 83 w 83"/>
                <a:gd name="T59" fmla="*/ 32 h 114"/>
                <a:gd name="T60" fmla="*/ 29 w 83"/>
                <a:gd name="T61" fmla="*/ 40 h 114"/>
                <a:gd name="T62" fmla="*/ 46 w 83"/>
                <a:gd name="T63" fmla="*/ 47 h 114"/>
                <a:gd name="T64" fmla="*/ 32 w 83"/>
                <a:gd name="T65" fmla="*/ 47 h 114"/>
                <a:gd name="T66" fmla="*/ 29 w 83"/>
                <a:gd name="T67" fmla="*/ 51 h 114"/>
                <a:gd name="T68" fmla="*/ 20 w 83"/>
                <a:gd name="T69" fmla="*/ 47 h 114"/>
                <a:gd name="T70" fmla="*/ 9 w 83"/>
                <a:gd name="T71" fmla="*/ 27 h 114"/>
                <a:gd name="T72" fmla="*/ 18 w 83"/>
                <a:gd name="T73" fmla="*/ 20 h 114"/>
                <a:gd name="T74" fmla="*/ 42 w 83"/>
                <a:gd name="T75" fmla="*/ 20 h 114"/>
                <a:gd name="T76" fmla="*/ 20 w 83"/>
                <a:gd name="T77" fmla="*/ 10 h 114"/>
                <a:gd name="T78" fmla="*/ 43 w 83"/>
                <a:gd name="T79" fmla="*/ 9 h 114"/>
                <a:gd name="T80" fmla="*/ 63 w 83"/>
                <a:gd name="T81" fmla="*/ 30 h 114"/>
                <a:gd name="T82" fmla="*/ 51 w 83"/>
                <a:gd name="T83" fmla="*/ 12 h 114"/>
                <a:gd name="T84" fmla="*/ 63 w 83"/>
                <a:gd name="T85" fmla="*/ 3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114">
                  <a:moveTo>
                    <a:pt x="83" y="32"/>
                  </a:moveTo>
                  <a:cubicBezTo>
                    <a:pt x="82" y="30"/>
                    <a:pt x="75" y="22"/>
                    <a:pt x="64" y="13"/>
                  </a:cubicBezTo>
                  <a:cubicBezTo>
                    <a:pt x="55" y="7"/>
                    <a:pt x="42" y="0"/>
                    <a:pt x="32" y="0"/>
                  </a:cubicBezTo>
                  <a:cubicBezTo>
                    <a:pt x="14" y="0"/>
                    <a:pt x="6" y="13"/>
                    <a:pt x="5" y="19"/>
                  </a:cubicBezTo>
                  <a:cubicBezTo>
                    <a:pt x="4" y="23"/>
                    <a:pt x="4" y="27"/>
                    <a:pt x="5" y="29"/>
                  </a:cubicBezTo>
                  <a:cubicBezTo>
                    <a:pt x="2" y="32"/>
                    <a:pt x="1" y="34"/>
                    <a:pt x="1" y="37"/>
                  </a:cubicBezTo>
                  <a:cubicBezTo>
                    <a:pt x="0" y="39"/>
                    <a:pt x="1" y="42"/>
                    <a:pt x="3" y="43"/>
                  </a:cubicBezTo>
                  <a:cubicBezTo>
                    <a:pt x="2" y="41"/>
                    <a:pt x="4" y="38"/>
                    <a:pt x="6" y="36"/>
                  </a:cubicBezTo>
                  <a:cubicBezTo>
                    <a:pt x="7" y="33"/>
                    <a:pt x="10" y="32"/>
                    <a:pt x="12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1" y="37"/>
                    <a:pt x="8" y="40"/>
                    <a:pt x="7" y="42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7" y="71"/>
                    <a:pt x="20" y="71"/>
                  </a:cubicBezTo>
                  <a:cubicBezTo>
                    <a:pt x="22" y="71"/>
                    <a:pt x="27" y="73"/>
                    <a:pt x="27" y="73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6"/>
                    <a:pt x="17" y="77"/>
                    <a:pt x="18" y="78"/>
                  </a:cubicBezTo>
                  <a:cubicBezTo>
                    <a:pt x="19" y="77"/>
                    <a:pt x="21" y="77"/>
                    <a:pt x="22" y="77"/>
                  </a:cubicBezTo>
                  <a:cubicBezTo>
                    <a:pt x="22" y="77"/>
                    <a:pt x="24" y="77"/>
                    <a:pt x="26" y="77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3" y="81"/>
                    <a:pt x="21" y="80"/>
                  </a:cubicBezTo>
                  <a:cubicBezTo>
                    <a:pt x="20" y="80"/>
                    <a:pt x="19" y="81"/>
                    <a:pt x="19" y="83"/>
                  </a:cubicBezTo>
                  <a:cubicBezTo>
                    <a:pt x="19" y="84"/>
                    <a:pt x="20" y="87"/>
                    <a:pt x="20" y="87"/>
                  </a:cubicBezTo>
                  <a:cubicBezTo>
                    <a:pt x="21" y="92"/>
                    <a:pt x="26" y="91"/>
                    <a:pt x="26" y="91"/>
                  </a:cubicBezTo>
                  <a:cubicBezTo>
                    <a:pt x="29" y="90"/>
                    <a:pt x="39" y="87"/>
                    <a:pt x="39" y="87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40" y="111"/>
                    <a:pt x="58" y="105"/>
                    <a:pt x="78" y="102"/>
                  </a:cubicBezTo>
                  <a:cubicBezTo>
                    <a:pt x="76" y="98"/>
                    <a:pt x="76" y="96"/>
                    <a:pt x="73" y="91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6" y="65"/>
                    <a:pt x="70" y="63"/>
                    <a:pt x="72" y="61"/>
                  </a:cubicBezTo>
                  <a:cubicBezTo>
                    <a:pt x="74" y="60"/>
                    <a:pt x="77" y="56"/>
                    <a:pt x="78" y="54"/>
                  </a:cubicBezTo>
                  <a:cubicBezTo>
                    <a:pt x="77" y="54"/>
                    <a:pt x="75" y="54"/>
                    <a:pt x="74" y="55"/>
                  </a:cubicBezTo>
                  <a:cubicBezTo>
                    <a:pt x="73" y="55"/>
                    <a:pt x="72" y="57"/>
                    <a:pt x="70" y="56"/>
                  </a:cubicBezTo>
                  <a:cubicBezTo>
                    <a:pt x="68" y="55"/>
                    <a:pt x="69" y="53"/>
                    <a:pt x="70" y="51"/>
                  </a:cubicBezTo>
                  <a:cubicBezTo>
                    <a:pt x="70" y="50"/>
                    <a:pt x="67" y="50"/>
                    <a:pt x="66" y="51"/>
                  </a:cubicBezTo>
                  <a:cubicBezTo>
                    <a:pt x="64" y="52"/>
                    <a:pt x="61" y="52"/>
                    <a:pt x="59" y="50"/>
                  </a:cubicBezTo>
                  <a:cubicBezTo>
                    <a:pt x="56" y="47"/>
                    <a:pt x="45" y="38"/>
                    <a:pt x="42" y="36"/>
                  </a:cubicBezTo>
                  <a:cubicBezTo>
                    <a:pt x="36" y="33"/>
                    <a:pt x="28" y="32"/>
                    <a:pt x="23" y="33"/>
                  </a:cubicBezTo>
                  <a:cubicBezTo>
                    <a:pt x="20" y="34"/>
                    <a:pt x="17" y="35"/>
                    <a:pt x="16" y="35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6" y="30"/>
                    <a:pt x="17" y="29"/>
                  </a:cubicBezTo>
                  <a:cubicBezTo>
                    <a:pt x="19" y="28"/>
                    <a:pt x="25" y="27"/>
                    <a:pt x="31" y="27"/>
                  </a:cubicBezTo>
                  <a:cubicBezTo>
                    <a:pt x="39" y="27"/>
                    <a:pt x="49" y="30"/>
                    <a:pt x="53" y="32"/>
                  </a:cubicBezTo>
                  <a:cubicBezTo>
                    <a:pt x="53" y="37"/>
                    <a:pt x="64" y="44"/>
                    <a:pt x="69" y="44"/>
                  </a:cubicBezTo>
                  <a:cubicBezTo>
                    <a:pt x="73" y="45"/>
                    <a:pt x="75" y="44"/>
                    <a:pt x="78" y="42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6"/>
                    <a:pt x="82" y="35"/>
                    <a:pt x="83" y="36"/>
                  </a:cubicBezTo>
                  <a:cubicBezTo>
                    <a:pt x="83" y="35"/>
                    <a:pt x="83" y="34"/>
                    <a:pt x="83" y="32"/>
                  </a:cubicBezTo>
                  <a:moveTo>
                    <a:pt x="20" y="43"/>
                  </a:moveTo>
                  <a:cubicBezTo>
                    <a:pt x="20" y="43"/>
                    <a:pt x="24" y="41"/>
                    <a:pt x="29" y="40"/>
                  </a:cubicBezTo>
                  <a:cubicBezTo>
                    <a:pt x="35" y="38"/>
                    <a:pt x="42" y="42"/>
                    <a:pt x="47" y="46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7" y="48"/>
                    <a:pt x="35" y="47"/>
                    <a:pt x="32" y="47"/>
                  </a:cubicBezTo>
                  <a:cubicBezTo>
                    <a:pt x="29" y="47"/>
                    <a:pt x="27" y="48"/>
                    <a:pt x="27" y="48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4" y="50"/>
                    <a:pt x="22" y="47"/>
                    <a:pt x="20" y="47"/>
                  </a:cubicBezTo>
                  <a:lnTo>
                    <a:pt x="20" y="43"/>
                  </a:lnTo>
                  <a:close/>
                  <a:moveTo>
                    <a:pt x="9" y="27"/>
                  </a:moveTo>
                  <a:cubicBezTo>
                    <a:pt x="7" y="21"/>
                    <a:pt x="12" y="15"/>
                    <a:pt x="15" y="12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5" y="22"/>
                    <a:pt x="11" y="25"/>
                    <a:pt x="9" y="27"/>
                  </a:cubicBezTo>
                  <a:moveTo>
                    <a:pt x="42" y="20"/>
                  </a:moveTo>
                  <a:cubicBezTo>
                    <a:pt x="38" y="18"/>
                    <a:pt x="27" y="18"/>
                    <a:pt x="23" y="1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2" y="8"/>
                    <a:pt x="27" y="7"/>
                    <a:pt x="31" y="7"/>
                  </a:cubicBezTo>
                  <a:cubicBezTo>
                    <a:pt x="35" y="7"/>
                    <a:pt x="40" y="8"/>
                    <a:pt x="43" y="9"/>
                  </a:cubicBezTo>
                  <a:lnTo>
                    <a:pt x="42" y="20"/>
                  </a:lnTo>
                  <a:close/>
                  <a:moveTo>
                    <a:pt x="63" y="30"/>
                  </a:moveTo>
                  <a:cubicBezTo>
                    <a:pt x="58" y="27"/>
                    <a:pt x="50" y="22"/>
                    <a:pt x="47" y="2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4" y="13"/>
                    <a:pt x="66" y="21"/>
                    <a:pt x="68" y="22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3"/>
            <p:cNvSpPr>
              <a:spLocks/>
            </p:cNvSpPr>
            <p:nvPr/>
          </p:nvSpPr>
          <p:spPr bwMode="gray">
            <a:xfrm>
              <a:off x="4076701" y="3179763"/>
              <a:ext cx="138113" cy="173038"/>
            </a:xfrm>
            <a:custGeom>
              <a:avLst/>
              <a:gdLst>
                <a:gd name="T0" fmla="*/ 0 w 37"/>
                <a:gd name="T1" fmla="*/ 36 h 46"/>
                <a:gd name="T2" fmla="*/ 15 w 37"/>
                <a:gd name="T3" fmla="*/ 46 h 46"/>
                <a:gd name="T4" fmla="*/ 37 w 37"/>
                <a:gd name="T5" fmla="*/ 0 h 46"/>
                <a:gd name="T6" fmla="*/ 0 w 37"/>
                <a:gd name="T7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6">
                  <a:moveTo>
                    <a:pt x="0" y="36"/>
                  </a:moveTo>
                  <a:cubicBezTo>
                    <a:pt x="4" y="38"/>
                    <a:pt x="13" y="45"/>
                    <a:pt x="15" y="4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4"/>
            <p:cNvSpPr>
              <a:spLocks noEditPoints="1"/>
            </p:cNvSpPr>
            <p:nvPr/>
          </p:nvSpPr>
          <p:spPr bwMode="gray">
            <a:xfrm>
              <a:off x="8705851" y="3481388"/>
              <a:ext cx="93663" cy="98425"/>
            </a:xfrm>
            <a:custGeom>
              <a:avLst/>
              <a:gdLst>
                <a:gd name="T0" fmla="*/ 12 w 25"/>
                <a:gd name="T1" fmla="*/ 0 h 26"/>
                <a:gd name="T2" fmla="*/ 25 w 25"/>
                <a:gd name="T3" fmla="*/ 13 h 26"/>
                <a:gd name="T4" fmla="*/ 12 w 25"/>
                <a:gd name="T5" fmla="*/ 26 h 26"/>
                <a:gd name="T6" fmla="*/ 0 w 25"/>
                <a:gd name="T7" fmla="*/ 13 h 26"/>
                <a:gd name="T8" fmla="*/ 12 w 25"/>
                <a:gd name="T9" fmla="*/ 0 h 26"/>
                <a:gd name="T10" fmla="*/ 12 w 25"/>
                <a:gd name="T11" fmla="*/ 23 h 26"/>
                <a:gd name="T12" fmla="*/ 22 w 25"/>
                <a:gd name="T13" fmla="*/ 13 h 26"/>
                <a:gd name="T14" fmla="*/ 12 w 25"/>
                <a:gd name="T15" fmla="*/ 3 h 26"/>
                <a:gd name="T16" fmla="*/ 3 w 25"/>
                <a:gd name="T17" fmla="*/ 13 h 26"/>
                <a:gd name="T18" fmla="*/ 12 w 25"/>
                <a:gd name="T19" fmla="*/ 23 h 26"/>
                <a:gd name="T20" fmla="*/ 8 w 25"/>
                <a:gd name="T21" fmla="*/ 6 h 26"/>
                <a:gd name="T22" fmla="*/ 13 w 25"/>
                <a:gd name="T23" fmla="*/ 6 h 26"/>
                <a:gd name="T24" fmla="*/ 18 w 25"/>
                <a:gd name="T25" fmla="*/ 10 h 26"/>
                <a:gd name="T26" fmla="*/ 15 w 25"/>
                <a:gd name="T27" fmla="*/ 14 h 26"/>
                <a:gd name="T28" fmla="*/ 18 w 25"/>
                <a:gd name="T29" fmla="*/ 20 h 26"/>
                <a:gd name="T30" fmla="*/ 16 w 25"/>
                <a:gd name="T31" fmla="*/ 20 h 26"/>
                <a:gd name="T32" fmla="*/ 12 w 25"/>
                <a:gd name="T33" fmla="*/ 14 h 26"/>
                <a:gd name="T34" fmla="*/ 10 w 25"/>
                <a:gd name="T35" fmla="*/ 14 h 26"/>
                <a:gd name="T36" fmla="*/ 10 w 25"/>
                <a:gd name="T37" fmla="*/ 20 h 26"/>
                <a:gd name="T38" fmla="*/ 8 w 25"/>
                <a:gd name="T39" fmla="*/ 20 h 26"/>
                <a:gd name="T40" fmla="*/ 8 w 25"/>
                <a:gd name="T41" fmla="*/ 6 h 26"/>
                <a:gd name="T42" fmla="*/ 10 w 25"/>
                <a:gd name="T43" fmla="*/ 12 h 26"/>
                <a:gd name="T44" fmla="*/ 13 w 25"/>
                <a:gd name="T45" fmla="*/ 12 h 26"/>
                <a:gd name="T46" fmla="*/ 16 w 25"/>
                <a:gd name="T47" fmla="*/ 10 h 26"/>
                <a:gd name="T48" fmla="*/ 13 w 25"/>
                <a:gd name="T49" fmla="*/ 8 h 26"/>
                <a:gd name="T50" fmla="*/ 10 w 25"/>
                <a:gd name="T51" fmla="*/ 8 h 26"/>
                <a:gd name="T52" fmla="*/ 10 w 25"/>
                <a:gd name="T53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9" y="0"/>
                    <a:pt x="25" y="5"/>
                    <a:pt x="25" y="13"/>
                  </a:cubicBezTo>
                  <a:cubicBezTo>
                    <a:pt x="25" y="20"/>
                    <a:pt x="19" y="26"/>
                    <a:pt x="12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2" y="0"/>
                  </a:cubicBezTo>
                  <a:moveTo>
                    <a:pt x="12" y="23"/>
                  </a:moveTo>
                  <a:cubicBezTo>
                    <a:pt x="18" y="23"/>
                    <a:pt x="22" y="19"/>
                    <a:pt x="22" y="13"/>
                  </a:cubicBezTo>
                  <a:cubicBezTo>
                    <a:pt x="22" y="7"/>
                    <a:pt x="18" y="3"/>
                    <a:pt x="12" y="3"/>
                  </a:cubicBezTo>
                  <a:cubicBezTo>
                    <a:pt x="7" y="3"/>
                    <a:pt x="3" y="7"/>
                    <a:pt x="3" y="13"/>
                  </a:cubicBezTo>
                  <a:cubicBezTo>
                    <a:pt x="3" y="19"/>
                    <a:pt x="7" y="23"/>
                    <a:pt x="12" y="23"/>
                  </a:cubicBezTo>
                  <a:moveTo>
                    <a:pt x="8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6" y="6"/>
                    <a:pt x="18" y="7"/>
                    <a:pt x="18" y="10"/>
                  </a:cubicBezTo>
                  <a:cubicBezTo>
                    <a:pt x="18" y="13"/>
                    <a:pt x="17" y="14"/>
                    <a:pt x="15" y="14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8" y="20"/>
                    <a:pt x="8" y="20"/>
                  </a:cubicBezTo>
                  <a:lnTo>
                    <a:pt x="8" y="6"/>
                  </a:lnTo>
                  <a:close/>
                  <a:moveTo>
                    <a:pt x="10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6" y="12"/>
                    <a:pt x="16" y="10"/>
                  </a:cubicBezTo>
                  <a:cubicBezTo>
                    <a:pt x="16" y="8"/>
                    <a:pt x="14" y="8"/>
                    <a:pt x="13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85"/>
            <p:cNvSpPr>
              <a:spLocks noChangeArrowheads="1"/>
            </p:cNvSpPr>
            <p:nvPr/>
          </p:nvSpPr>
          <p:spPr bwMode="gray">
            <a:xfrm>
              <a:off x="4470401" y="3727450"/>
              <a:ext cx="1631950" cy="158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86"/>
            <p:cNvSpPr>
              <a:spLocks noChangeArrowheads="1"/>
            </p:cNvSpPr>
            <p:nvPr/>
          </p:nvSpPr>
          <p:spPr bwMode="gray">
            <a:xfrm>
              <a:off x="6327776" y="3727450"/>
              <a:ext cx="2352675" cy="158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87"/>
            <p:cNvSpPr>
              <a:spLocks noChangeArrowheads="1"/>
            </p:cNvSpPr>
            <p:nvPr/>
          </p:nvSpPr>
          <p:spPr bwMode="gray">
            <a:xfrm>
              <a:off x="5410201" y="3886200"/>
              <a:ext cx="44450" cy="2317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8"/>
            <p:cNvSpPr>
              <a:spLocks/>
            </p:cNvSpPr>
            <p:nvPr/>
          </p:nvSpPr>
          <p:spPr bwMode="gray">
            <a:xfrm>
              <a:off x="5580063" y="3886200"/>
              <a:ext cx="171450" cy="231775"/>
            </a:xfrm>
            <a:custGeom>
              <a:avLst/>
              <a:gdLst>
                <a:gd name="T0" fmla="*/ 0 w 108"/>
                <a:gd name="T1" fmla="*/ 0 h 146"/>
                <a:gd name="T2" fmla="*/ 23 w 108"/>
                <a:gd name="T3" fmla="*/ 0 h 146"/>
                <a:gd name="T4" fmla="*/ 85 w 108"/>
                <a:gd name="T5" fmla="*/ 103 h 146"/>
                <a:gd name="T6" fmla="*/ 85 w 108"/>
                <a:gd name="T7" fmla="*/ 103 h 146"/>
                <a:gd name="T8" fmla="*/ 85 w 108"/>
                <a:gd name="T9" fmla="*/ 0 h 146"/>
                <a:gd name="T10" fmla="*/ 108 w 108"/>
                <a:gd name="T11" fmla="*/ 0 h 146"/>
                <a:gd name="T12" fmla="*/ 108 w 108"/>
                <a:gd name="T13" fmla="*/ 146 h 146"/>
                <a:gd name="T14" fmla="*/ 85 w 108"/>
                <a:gd name="T15" fmla="*/ 146 h 146"/>
                <a:gd name="T16" fmla="*/ 26 w 108"/>
                <a:gd name="T17" fmla="*/ 43 h 146"/>
                <a:gd name="T18" fmla="*/ 23 w 108"/>
                <a:gd name="T19" fmla="*/ 43 h 146"/>
                <a:gd name="T20" fmla="*/ 23 w 108"/>
                <a:gd name="T21" fmla="*/ 146 h 146"/>
                <a:gd name="T22" fmla="*/ 0 w 108"/>
                <a:gd name="T23" fmla="*/ 146 h 146"/>
                <a:gd name="T24" fmla="*/ 0 w 108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46">
                  <a:moveTo>
                    <a:pt x="0" y="0"/>
                  </a:moveTo>
                  <a:lnTo>
                    <a:pt x="23" y="0"/>
                  </a:lnTo>
                  <a:lnTo>
                    <a:pt x="85" y="103"/>
                  </a:lnTo>
                  <a:lnTo>
                    <a:pt x="85" y="103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108" y="146"/>
                  </a:lnTo>
                  <a:lnTo>
                    <a:pt x="85" y="146"/>
                  </a:lnTo>
                  <a:lnTo>
                    <a:pt x="26" y="43"/>
                  </a:lnTo>
                  <a:lnTo>
                    <a:pt x="23" y="43"/>
                  </a:lnTo>
                  <a:lnTo>
                    <a:pt x="23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9"/>
            <p:cNvSpPr>
              <a:spLocks/>
            </p:cNvSpPr>
            <p:nvPr/>
          </p:nvSpPr>
          <p:spPr bwMode="gray">
            <a:xfrm>
              <a:off x="5849938" y="3883025"/>
              <a:ext cx="198438" cy="238125"/>
            </a:xfrm>
            <a:custGeom>
              <a:avLst/>
              <a:gdLst>
                <a:gd name="T0" fmla="*/ 10 w 53"/>
                <a:gd name="T1" fmla="*/ 43 h 63"/>
                <a:gd name="T2" fmla="*/ 28 w 53"/>
                <a:gd name="T3" fmla="*/ 53 h 63"/>
                <a:gd name="T4" fmla="*/ 41 w 53"/>
                <a:gd name="T5" fmla="*/ 45 h 63"/>
                <a:gd name="T6" fmla="*/ 28 w 53"/>
                <a:gd name="T7" fmla="*/ 37 h 63"/>
                <a:gd name="T8" fmla="*/ 22 w 53"/>
                <a:gd name="T9" fmla="*/ 35 h 63"/>
                <a:gd name="T10" fmla="*/ 3 w 53"/>
                <a:gd name="T11" fmla="*/ 18 h 63"/>
                <a:gd name="T12" fmla="*/ 27 w 53"/>
                <a:gd name="T13" fmla="*/ 0 h 63"/>
                <a:gd name="T14" fmla="*/ 52 w 53"/>
                <a:gd name="T15" fmla="*/ 12 h 63"/>
                <a:gd name="T16" fmla="*/ 43 w 53"/>
                <a:gd name="T17" fmla="*/ 19 h 63"/>
                <a:gd name="T18" fmla="*/ 27 w 53"/>
                <a:gd name="T19" fmla="*/ 10 h 63"/>
                <a:gd name="T20" fmla="*/ 15 w 53"/>
                <a:gd name="T21" fmla="*/ 17 h 63"/>
                <a:gd name="T22" fmla="*/ 28 w 53"/>
                <a:gd name="T23" fmla="*/ 25 h 63"/>
                <a:gd name="T24" fmla="*/ 35 w 53"/>
                <a:gd name="T25" fmla="*/ 26 h 63"/>
                <a:gd name="T26" fmla="*/ 53 w 53"/>
                <a:gd name="T27" fmla="*/ 43 h 63"/>
                <a:gd name="T28" fmla="*/ 26 w 53"/>
                <a:gd name="T29" fmla="*/ 63 h 63"/>
                <a:gd name="T30" fmla="*/ 0 w 53"/>
                <a:gd name="T31" fmla="*/ 50 h 63"/>
                <a:gd name="T32" fmla="*/ 10 w 53"/>
                <a:gd name="T33" fmla="*/ 4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63">
                  <a:moveTo>
                    <a:pt x="10" y="43"/>
                  </a:moveTo>
                  <a:cubicBezTo>
                    <a:pt x="14" y="50"/>
                    <a:pt x="21" y="53"/>
                    <a:pt x="28" y="53"/>
                  </a:cubicBezTo>
                  <a:cubicBezTo>
                    <a:pt x="33" y="53"/>
                    <a:pt x="41" y="51"/>
                    <a:pt x="41" y="45"/>
                  </a:cubicBezTo>
                  <a:cubicBezTo>
                    <a:pt x="41" y="40"/>
                    <a:pt x="36" y="39"/>
                    <a:pt x="28" y="3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2" y="33"/>
                    <a:pt x="3" y="30"/>
                    <a:pt x="3" y="18"/>
                  </a:cubicBezTo>
                  <a:cubicBezTo>
                    <a:pt x="3" y="6"/>
                    <a:pt x="16" y="0"/>
                    <a:pt x="27" y="0"/>
                  </a:cubicBezTo>
                  <a:cubicBezTo>
                    <a:pt x="37" y="0"/>
                    <a:pt x="46" y="3"/>
                    <a:pt x="52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3"/>
                    <a:pt x="34" y="10"/>
                    <a:pt x="27" y="10"/>
                  </a:cubicBezTo>
                  <a:cubicBezTo>
                    <a:pt x="20" y="10"/>
                    <a:pt x="15" y="13"/>
                    <a:pt x="15" y="17"/>
                  </a:cubicBezTo>
                  <a:cubicBezTo>
                    <a:pt x="15" y="22"/>
                    <a:pt x="21" y="23"/>
                    <a:pt x="28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8"/>
                    <a:pt x="53" y="32"/>
                    <a:pt x="53" y="43"/>
                  </a:cubicBezTo>
                  <a:cubicBezTo>
                    <a:pt x="53" y="58"/>
                    <a:pt x="39" y="63"/>
                    <a:pt x="26" y="63"/>
                  </a:cubicBezTo>
                  <a:cubicBezTo>
                    <a:pt x="16" y="63"/>
                    <a:pt x="6" y="59"/>
                    <a:pt x="0" y="50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0"/>
            <p:cNvSpPr>
              <a:spLocks/>
            </p:cNvSpPr>
            <p:nvPr/>
          </p:nvSpPr>
          <p:spPr bwMode="gray">
            <a:xfrm>
              <a:off x="6157913" y="3886200"/>
              <a:ext cx="184150" cy="234950"/>
            </a:xfrm>
            <a:custGeom>
              <a:avLst/>
              <a:gdLst>
                <a:gd name="T0" fmla="*/ 49 w 49"/>
                <a:gd name="T1" fmla="*/ 42 h 62"/>
                <a:gd name="T2" fmla="*/ 24 w 49"/>
                <a:gd name="T3" fmla="*/ 62 h 62"/>
                <a:gd name="T4" fmla="*/ 0 w 49"/>
                <a:gd name="T5" fmla="*/ 42 h 62"/>
                <a:gd name="T6" fmla="*/ 0 w 49"/>
                <a:gd name="T7" fmla="*/ 0 h 62"/>
                <a:gd name="T8" fmla="*/ 11 w 49"/>
                <a:gd name="T9" fmla="*/ 0 h 62"/>
                <a:gd name="T10" fmla="*/ 11 w 49"/>
                <a:gd name="T11" fmla="*/ 39 h 62"/>
                <a:gd name="T12" fmla="*/ 24 w 49"/>
                <a:gd name="T13" fmla="*/ 51 h 62"/>
                <a:gd name="T14" fmla="*/ 37 w 49"/>
                <a:gd name="T15" fmla="*/ 39 h 62"/>
                <a:gd name="T16" fmla="*/ 37 w 49"/>
                <a:gd name="T17" fmla="*/ 0 h 62"/>
                <a:gd name="T18" fmla="*/ 49 w 49"/>
                <a:gd name="T19" fmla="*/ 0 h 62"/>
                <a:gd name="T20" fmla="*/ 49 w 49"/>
                <a:gd name="T2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62">
                  <a:moveTo>
                    <a:pt x="49" y="42"/>
                  </a:moveTo>
                  <a:cubicBezTo>
                    <a:pt x="49" y="54"/>
                    <a:pt x="39" y="62"/>
                    <a:pt x="24" y="62"/>
                  </a:cubicBezTo>
                  <a:cubicBezTo>
                    <a:pt x="10" y="62"/>
                    <a:pt x="0" y="54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6"/>
                    <a:pt x="14" y="51"/>
                    <a:pt x="24" y="51"/>
                  </a:cubicBezTo>
                  <a:cubicBezTo>
                    <a:pt x="34" y="51"/>
                    <a:pt x="37" y="46"/>
                    <a:pt x="37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1"/>
            <p:cNvSpPr>
              <a:spLocks noEditPoints="1"/>
            </p:cNvSpPr>
            <p:nvPr/>
          </p:nvSpPr>
          <p:spPr bwMode="gray">
            <a:xfrm>
              <a:off x="6462713" y="3886200"/>
              <a:ext cx="176213" cy="231775"/>
            </a:xfrm>
            <a:custGeom>
              <a:avLst/>
              <a:gdLst>
                <a:gd name="T0" fmla="*/ 0 w 47"/>
                <a:gd name="T1" fmla="*/ 0 h 61"/>
                <a:gd name="T2" fmla="*/ 25 w 47"/>
                <a:gd name="T3" fmla="*/ 0 h 61"/>
                <a:gd name="T4" fmla="*/ 46 w 47"/>
                <a:gd name="T5" fmla="*/ 18 h 61"/>
                <a:gd name="T6" fmla="*/ 34 w 47"/>
                <a:gd name="T7" fmla="*/ 36 h 61"/>
                <a:gd name="T8" fmla="*/ 47 w 47"/>
                <a:gd name="T9" fmla="*/ 61 h 61"/>
                <a:gd name="T10" fmla="*/ 34 w 47"/>
                <a:gd name="T11" fmla="*/ 61 h 61"/>
                <a:gd name="T12" fmla="*/ 22 w 47"/>
                <a:gd name="T13" fmla="*/ 38 h 61"/>
                <a:gd name="T14" fmla="*/ 11 w 47"/>
                <a:gd name="T15" fmla="*/ 38 h 61"/>
                <a:gd name="T16" fmla="*/ 11 w 47"/>
                <a:gd name="T17" fmla="*/ 61 h 61"/>
                <a:gd name="T18" fmla="*/ 0 w 47"/>
                <a:gd name="T19" fmla="*/ 61 h 61"/>
                <a:gd name="T20" fmla="*/ 0 w 47"/>
                <a:gd name="T21" fmla="*/ 0 h 61"/>
                <a:gd name="T22" fmla="*/ 11 w 47"/>
                <a:gd name="T23" fmla="*/ 28 h 61"/>
                <a:gd name="T24" fmla="*/ 24 w 47"/>
                <a:gd name="T25" fmla="*/ 28 h 61"/>
                <a:gd name="T26" fmla="*/ 34 w 47"/>
                <a:gd name="T27" fmla="*/ 19 h 61"/>
                <a:gd name="T28" fmla="*/ 22 w 47"/>
                <a:gd name="T29" fmla="*/ 10 h 61"/>
                <a:gd name="T30" fmla="*/ 11 w 47"/>
                <a:gd name="T31" fmla="*/ 10 h 61"/>
                <a:gd name="T32" fmla="*/ 11 w 47"/>
                <a:gd name="T33" fmla="*/ 2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61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6" y="8"/>
                    <a:pt x="46" y="18"/>
                  </a:cubicBezTo>
                  <a:cubicBezTo>
                    <a:pt x="46" y="32"/>
                    <a:pt x="37" y="35"/>
                    <a:pt x="34" y="3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  <a:moveTo>
                    <a:pt x="11" y="28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30" y="28"/>
                    <a:pt x="34" y="25"/>
                    <a:pt x="34" y="19"/>
                  </a:cubicBezTo>
                  <a:cubicBezTo>
                    <a:pt x="34" y="14"/>
                    <a:pt x="30" y="10"/>
                    <a:pt x="22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2"/>
            <p:cNvSpPr>
              <a:spLocks noEditPoints="1"/>
            </p:cNvSpPr>
            <p:nvPr/>
          </p:nvSpPr>
          <p:spPr bwMode="gray">
            <a:xfrm>
              <a:off x="6721476" y="3886200"/>
              <a:ext cx="203200" cy="231775"/>
            </a:xfrm>
            <a:custGeom>
              <a:avLst/>
              <a:gdLst>
                <a:gd name="T0" fmla="*/ 50 w 128"/>
                <a:gd name="T1" fmla="*/ 0 h 146"/>
                <a:gd name="T2" fmla="*/ 81 w 128"/>
                <a:gd name="T3" fmla="*/ 0 h 146"/>
                <a:gd name="T4" fmla="*/ 128 w 128"/>
                <a:gd name="T5" fmla="*/ 146 h 146"/>
                <a:gd name="T6" fmla="*/ 100 w 128"/>
                <a:gd name="T7" fmla="*/ 146 h 146"/>
                <a:gd name="T8" fmla="*/ 93 w 128"/>
                <a:gd name="T9" fmla="*/ 117 h 146"/>
                <a:gd name="T10" fmla="*/ 38 w 128"/>
                <a:gd name="T11" fmla="*/ 117 h 146"/>
                <a:gd name="T12" fmla="*/ 29 w 128"/>
                <a:gd name="T13" fmla="*/ 146 h 146"/>
                <a:gd name="T14" fmla="*/ 0 w 128"/>
                <a:gd name="T15" fmla="*/ 146 h 146"/>
                <a:gd name="T16" fmla="*/ 50 w 128"/>
                <a:gd name="T17" fmla="*/ 0 h 146"/>
                <a:gd name="T18" fmla="*/ 64 w 128"/>
                <a:gd name="T19" fmla="*/ 26 h 146"/>
                <a:gd name="T20" fmla="*/ 64 w 128"/>
                <a:gd name="T21" fmla="*/ 26 h 146"/>
                <a:gd name="T22" fmla="*/ 45 w 128"/>
                <a:gd name="T23" fmla="*/ 93 h 146"/>
                <a:gd name="T24" fmla="*/ 85 w 128"/>
                <a:gd name="T25" fmla="*/ 93 h 146"/>
                <a:gd name="T26" fmla="*/ 64 w 128"/>
                <a:gd name="T27" fmla="*/ 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46">
                  <a:moveTo>
                    <a:pt x="50" y="0"/>
                  </a:moveTo>
                  <a:lnTo>
                    <a:pt x="81" y="0"/>
                  </a:lnTo>
                  <a:lnTo>
                    <a:pt x="128" y="146"/>
                  </a:lnTo>
                  <a:lnTo>
                    <a:pt x="100" y="146"/>
                  </a:lnTo>
                  <a:lnTo>
                    <a:pt x="93" y="117"/>
                  </a:lnTo>
                  <a:lnTo>
                    <a:pt x="38" y="117"/>
                  </a:lnTo>
                  <a:lnTo>
                    <a:pt x="29" y="146"/>
                  </a:lnTo>
                  <a:lnTo>
                    <a:pt x="0" y="146"/>
                  </a:lnTo>
                  <a:lnTo>
                    <a:pt x="50" y="0"/>
                  </a:lnTo>
                  <a:close/>
                  <a:moveTo>
                    <a:pt x="64" y="26"/>
                  </a:moveTo>
                  <a:lnTo>
                    <a:pt x="64" y="26"/>
                  </a:lnTo>
                  <a:lnTo>
                    <a:pt x="45" y="93"/>
                  </a:lnTo>
                  <a:lnTo>
                    <a:pt x="85" y="93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3"/>
            <p:cNvSpPr>
              <a:spLocks/>
            </p:cNvSpPr>
            <p:nvPr/>
          </p:nvSpPr>
          <p:spPr bwMode="gray">
            <a:xfrm>
              <a:off x="7023101" y="3886200"/>
              <a:ext cx="171450" cy="231775"/>
            </a:xfrm>
            <a:custGeom>
              <a:avLst/>
              <a:gdLst>
                <a:gd name="T0" fmla="*/ 0 w 108"/>
                <a:gd name="T1" fmla="*/ 0 h 146"/>
                <a:gd name="T2" fmla="*/ 23 w 108"/>
                <a:gd name="T3" fmla="*/ 0 h 146"/>
                <a:gd name="T4" fmla="*/ 82 w 108"/>
                <a:gd name="T5" fmla="*/ 103 h 146"/>
                <a:gd name="T6" fmla="*/ 85 w 108"/>
                <a:gd name="T7" fmla="*/ 103 h 146"/>
                <a:gd name="T8" fmla="*/ 85 w 108"/>
                <a:gd name="T9" fmla="*/ 0 h 146"/>
                <a:gd name="T10" fmla="*/ 108 w 108"/>
                <a:gd name="T11" fmla="*/ 0 h 146"/>
                <a:gd name="T12" fmla="*/ 108 w 108"/>
                <a:gd name="T13" fmla="*/ 146 h 146"/>
                <a:gd name="T14" fmla="*/ 82 w 108"/>
                <a:gd name="T15" fmla="*/ 146 h 146"/>
                <a:gd name="T16" fmla="*/ 23 w 108"/>
                <a:gd name="T17" fmla="*/ 43 h 146"/>
                <a:gd name="T18" fmla="*/ 23 w 108"/>
                <a:gd name="T19" fmla="*/ 43 h 146"/>
                <a:gd name="T20" fmla="*/ 23 w 108"/>
                <a:gd name="T21" fmla="*/ 146 h 146"/>
                <a:gd name="T22" fmla="*/ 0 w 108"/>
                <a:gd name="T23" fmla="*/ 146 h 146"/>
                <a:gd name="T24" fmla="*/ 0 w 108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46">
                  <a:moveTo>
                    <a:pt x="0" y="0"/>
                  </a:moveTo>
                  <a:lnTo>
                    <a:pt x="23" y="0"/>
                  </a:lnTo>
                  <a:lnTo>
                    <a:pt x="82" y="103"/>
                  </a:lnTo>
                  <a:lnTo>
                    <a:pt x="85" y="103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108" y="146"/>
                  </a:lnTo>
                  <a:lnTo>
                    <a:pt x="82" y="146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23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4"/>
            <p:cNvSpPr>
              <a:spLocks/>
            </p:cNvSpPr>
            <p:nvPr/>
          </p:nvSpPr>
          <p:spPr bwMode="gray">
            <a:xfrm>
              <a:off x="7304088" y="3883025"/>
              <a:ext cx="203200" cy="238125"/>
            </a:xfrm>
            <a:custGeom>
              <a:avLst/>
              <a:gdLst>
                <a:gd name="T0" fmla="*/ 42 w 54"/>
                <a:gd name="T1" fmla="*/ 21 h 63"/>
                <a:gd name="T2" fmla="*/ 29 w 54"/>
                <a:gd name="T3" fmla="*/ 10 h 63"/>
                <a:gd name="T4" fmla="*/ 12 w 54"/>
                <a:gd name="T5" fmla="*/ 31 h 63"/>
                <a:gd name="T6" fmla="*/ 29 w 54"/>
                <a:gd name="T7" fmla="*/ 53 h 63"/>
                <a:gd name="T8" fmla="*/ 43 w 54"/>
                <a:gd name="T9" fmla="*/ 40 h 63"/>
                <a:gd name="T10" fmla="*/ 54 w 54"/>
                <a:gd name="T11" fmla="*/ 45 h 63"/>
                <a:gd name="T12" fmla="*/ 29 w 54"/>
                <a:gd name="T13" fmla="*/ 63 h 63"/>
                <a:gd name="T14" fmla="*/ 0 w 54"/>
                <a:gd name="T15" fmla="*/ 31 h 63"/>
                <a:gd name="T16" fmla="*/ 29 w 54"/>
                <a:gd name="T17" fmla="*/ 0 h 63"/>
                <a:gd name="T18" fmla="*/ 53 w 54"/>
                <a:gd name="T19" fmla="*/ 19 h 63"/>
                <a:gd name="T20" fmla="*/ 42 w 54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3">
                  <a:moveTo>
                    <a:pt x="42" y="21"/>
                  </a:moveTo>
                  <a:cubicBezTo>
                    <a:pt x="41" y="15"/>
                    <a:pt x="36" y="10"/>
                    <a:pt x="29" y="10"/>
                  </a:cubicBezTo>
                  <a:cubicBezTo>
                    <a:pt x="17" y="10"/>
                    <a:pt x="12" y="21"/>
                    <a:pt x="12" y="31"/>
                  </a:cubicBezTo>
                  <a:cubicBezTo>
                    <a:pt x="12" y="42"/>
                    <a:pt x="17" y="53"/>
                    <a:pt x="29" y="53"/>
                  </a:cubicBezTo>
                  <a:cubicBezTo>
                    <a:pt x="37" y="53"/>
                    <a:pt x="41" y="47"/>
                    <a:pt x="43" y="4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49" y="57"/>
                    <a:pt x="41" y="63"/>
                    <a:pt x="29" y="63"/>
                  </a:cubicBezTo>
                  <a:cubicBezTo>
                    <a:pt x="9" y="63"/>
                    <a:pt x="0" y="48"/>
                    <a:pt x="0" y="31"/>
                  </a:cubicBezTo>
                  <a:cubicBezTo>
                    <a:pt x="0" y="14"/>
                    <a:pt x="11" y="0"/>
                    <a:pt x="29" y="0"/>
                  </a:cubicBezTo>
                  <a:cubicBezTo>
                    <a:pt x="41" y="0"/>
                    <a:pt x="50" y="6"/>
                    <a:pt x="53" y="19"/>
                  </a:cubicBezTo>
                  <a:lnTo>
                    <a:pt x="42" y="21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5"/>
            <p:cNvSpPr>
              <a:spLocks/>
            </p:cNvSpPr>
            <p:nvPr/>
          </p:nvSpPr>
          <p:spPr bwMode="gray">
            <a:xfrm>
              <a:off x="7597776" y="3886200"/>
              <a:ext cx="168275" cy="231775"/>
            </a:xfrm>
            <a:custGeom>
              <a:avLst/>
              <a:gdLst>
                <a:gd name="T0" fmla="*/ 0 w 106"/>
                <a:gd name="T1" fmla="*/ 0 h 146"/>
                <a:gd name="T2" fmla="*/ 102 w 106"/>
                <a:gd name="T3" fmla="*/ 0 h 146"/>
                <a:gd name="T4" fmla="*/ 102 w 106"/>
                <a:gd name="T5" fmla="*/ 26 h 146"/>
                <a:gd name="T6" fmla="*/ 28 w 106"/>
                <a:gd name="T7" fmla="*/ 26 h 146"/>
                <a:gd name="T8" fmla="*/ 28 w 106"/>
                <a:gd name="T9" fmla="*/ 57 h 146"/>
                <a:gd name="T10" fmla="*/ 95 w 106"/>
                <a:gd name="T11" fmla="*/ 57 h 146"/>
                <a:gd name="T12" fmla="*/ 95 w 106"/>
                <a:gd name="T13" fmla="*/ 81 h 146"/>
                <a:gd name="T14" fmla="*/ 28 w 106"/>
                <a:gd name="T15" fmla="*/ 81 h 146"/>
                <a:gd name="T16" fmla="*/ 28 w 106"/>
                <a:gd name="T17" fmla="*/ 119 h 146"/>
                <a:gd name="T18" fmla="*/ 106 w 106"/>
                <a:gd name="T19" fmla="*/ 119 h 146"/>
                <a:gd name="T20" fmla="*/ 106 w 106"/>
                <a:gd name="T21" fmla="*/ 146 h 146"/>
                <a:gd name="T22" fmla="*/ 0 w 106"/>
                <a:gd name="T23" fmla="*/ 146 h 146"/>
                <a:gd name="T24" fmla="*/ 0 w 106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46">
                  <a:moveTo>
                    <a:pt x="0" y="0"/>
                  </a:moveTo>
                  <a:lnTo>
                    <a:pt x="102" y="0"/>
                  </a:lnTo>
                  <a:lnTo>
                    <a:pt x="102" y="26"/>
                  </a:lnTo>
                  <a:lnTo>
                    <a:pt x="28" y="26"/>
                  </a:lnTo>
                  <a:lnTo>
                    <a:pt x="28" y="57"/>
                  </a:lnTo>
                  <a:lnTo>
                    <a:pt x="95" y="57"/>
                  </a:lnTo>
                  <a:lnTo>
                    <a:pt x="95" y="81"/>
                  </a:lnTo>
                  <a:lnTo>
                    <a:pt x="28" y="81"/>
                  </a:lnTo>
                  <a:lnTo>
                    <a:pt x="28" y="119"/>
                  </a:lnTo>
                  <a:lnTo>
                    <a:pt x="106" y="119"/>
                  </a:lnTo>
                  <a:lnTo>
                    <a:pt x="106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58B75893-3E6D-494C-B110-D30AF807DF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1" y="6310824"/>
            <a:ext cx="1841929" cy="4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39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CB16-91F9-4682-BCA6-1268F1CF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" y="376518"/>
            <a:ext cx="11730789" cy="5681734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A144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D7689C-0806-49CA-ADB1-91D43C05DE55}"/>
              </a:ext>
            </a:extLst>
          </p:cNvPr>
          <p:cNvGrpSpPr/>
          <p:nvPr userDrawn="1"/>
        </p:nvGrpSpPr>
        <p:grpSpPr>
          <a:xfrm>
            <a:off x="11595615" y="6272479"/>
            <a:ext cx="461773" cy="469521"/>
            <a:chOff x="11613545" y="6272479"/>
            <a:chExt cx="461773" cy="4695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9B4402-A46E-4B4E-9887-4139559898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13545" y="6272479"/>
              <a:ext cx="461773" cy="46952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B57896-F51A-4869-B2DF-EEEC67F1B29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491"/>
            <a:stretch/>
          </p:blipFill>
          <p:spPr>
            <a:xfrm>
              <a:off x="11718819" y="6325130"/>
              <a:ext cx="277918" cy="363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815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4BA5-570B-4BB5-B3E7-33BEEF6B9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F9F236-E5F1-497B-9D2D-66F8717F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9C20A-51FB-47CF-8539-89D6150A17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1300" y="1443037"/>
            <a:ext cx="11734800" cy="47067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10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4BA5-570B-4BB5-B3E7-33BEEF6B9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F9F236-E5F1-497B-9D2D-66F8717F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9C20A-51FB-47CF-8539-89D6150A17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1300" y="1443037"/>
            <a:ext cx="5639547" cy="47067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34D4D-039D-4270-8CBC-8D0ACEF799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7859" y="1460500"/>
            <a:ext cx="5641848" cy="4706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7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4BA5-570B-4BB5-B3E7-33BEEF6B9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F9F236-E5F1-497B-9D2D-66F8717F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9C20A-51FB-47CF-8539-89D6150A17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1299" y="1443037"/>
            <a:ext cx="7315200" cy="47067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AC987B-0659-4BC7-B0F8-0F7209F60B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65585" y="1443037"/>
            <a:ext cx="4114800" cy="4114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add a picture, click on the icon in the center of this box.</a:t>
            </a:r>
          </a:p>
        </p:txBody>
      </p:sp>
    </p:spTree>
    <p:extLst>
      <p:ext uri="{BB962C8B-B14F-4D97-AF65-F5344CB8AC3E}">
        <p14:creationId xmlns:p14="http://schemas.microsoft.com/office/powerpoint/2010/main" val="203737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68B6-943B-4427-804E-4CF28F0B3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5B7CF-50D1-4142-8E91-4D0439169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title or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81603C-7D7B-4CD9-977F-C50E141D2D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F73B0-7EC3-4F4E-8FA0-70EB0178A2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4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 userDrawn="1"/>
        </p:nvGrpSpPr>
        <p:grpSpPr bwMode="gray">
          <a:xfrm>
            <a:off x="2631695" y="2432562"/>
            <a:ext cx="6928611" cy="1802376"/>
            <a:chOff x="3387726" y="2736850"/>
            <a:chExt cx="5411788" cy="1384300"/>
          </a:xfrm>
        </p:grpSpPr>
        <p:sp>
          <p:nvSpPr>
            <p:cNvPr id="47" name="Freeform 55"/>
            <p:cNvSpPr>
              <a:spLocks/>
            </p:cNvSpPr>
            <p:nvPr/>
          </p:nvSpPr>
          <p:spPr bwMode="gray">
            <a:xfrm>
              <a:off x="4462463" y="3157538"/>
              <a:ext cx="331788" cy="419100"/>
            </a:xfrm>
            <a:custGeom>
              <a:avLst/>
              <a:gdLst>
                <a:gd name="T0" fmla="*/ 39 w 88"/>
                <a:gd name="T1" fmla="*/ 92 h 111"/>
                <a:gd name="T2" fmla="*/ 56 w 88"/>
                <a:gd name="T3" fmla="*/ 104 h 111"/>
                <a:gd name="T4" fmla="*/ 85 w 88"/>
                <a:gd name="T5" fmla="*/ 82 h 111"/>
                <a:gd name="T6" fmla="*/ 88 w 88"/>
                <a:gd name="T7" fmla="*/ 82 h 111"/>
                <a:gd name="T8" fmla="*/ 85 w 88"/>
                <a:gd name="T9" fmla="*/ 111 h 111"/>
                <a:gd name="T10" fmla="*/ 0 w 88"/>
                <a:gd name="T11" fmla="*/ 111 h 111"/>
                <a:gd name="T12" fmla="*/ 0 w 88"/>
                <a:gd name="T13" fmla="*/ 107 h 111"/>
                <a:gd name="T14" fmla="*/ 14 w 88"/>
                <a:gd name="T15" fmla="*/ 89 h 111"/>
                <a:gd name="T16" fmla="*/ 14 w 88"/>
                <a:gd name="T17" fmla="*/ 18 h 111"/>
                <a:gd name="T18" fmla="*/ 0 w 88"/>
                <a:gd name="T19" fmla="*/ 3 h 111"/>
                <a:gd name="T20" fmla="*/ 0 w 88"/>
                <a:gd name="T21" fmla="*/ 0 h 111"/>
                <a:gd name="T22" fmla="*/ 53 w 88"/>
                <a:gd name="T23" fmla="*/ 0 h 111"/>
                <a:gd name="T24" fmla="*/ 53 w 88"/>
                <a:gd name="T25" fmla="*/ 3 h 111"/>
                <a:gd name="T26" fmla="*/ 39 w 88"/>
                <a:gd name="T27" fmla="*/ 18 h 111"/>
                <a:gd name="T28" fmla="*/ 39 w 88"/>
                <a:gd name="T2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11">
                  <a:moveTo>
                    <a:pt x="39" y="92"/>
                  </a:moveTo>
                  <a:cubicBezTo>
                    <a:pt x="39" y="102"/>
                    <a:pt x="43" y="104"/>
                    <a:pt x="56" y="104"/>
                  </a:cubicBezTo>
                  <a:cubicBezTo>
                    <a:pt x="70" y="104"/>
                    <a:pt x="76" y="100"/>
                    <a:pt x="85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13" y="104"/>
                    <a:pt x="14" y="101"/>
                    <a:pt x="14" y="8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9"/>
                    <a:pt x="12" y="6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2" y="6"/>
                    <a:pt x="39" y="8"/>
                    <a:pt x="39" y="18"/>
                  </a:cubicBezTo>
                  <a:lnTo>
                    <a:pt x="39" y="9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6"/>
            <p:cNvSpPr>
              <a:spLocks noEditPoints="1"/>
            </p:cNvSpPr>
            <p:nvPr/>
          </p:nvSpPr>
          <p:spPr bwMode="gray">
            <a:xfrm>
              <a:off x="4800601" y="3125788"/>
              <a:ext cx="173038" cy="450850"/>
            </a:xfrm>
            <a:custGeom>
              <a:avLst/>
              <a:gdLst>
                <a:gd name="T0" fmla="*/ 34 w 46"/>
                <a:gd name="T1" fmla="*/ 103 h 119"/>
                <a:gd name="T2" fmla="*/ 46 w 46"/>
                <a:gd name="T3" fmla="*/ 115 h 119"/>
                <a:gd name="T4" fmla="*/ 46 w 46"/>
                <a:gd name="T5" fmla="*/ 119 h 119"/>
                <a:gd name="T6" fmla="*/ 1 w 46"/>
                <a:gd name="T7" fmla="*/ 119 h 119"/>
                <a:gd name="T8" fmla="*/ 1 w 46"/>
                <a:gd name="T9" fmla="*/ 115 h 119"/>
                <a:gd name="T10" fmla="*/ 13 w 46"/>
                <a:gd name="T11" fmla="*/ 102 h 119"/>
                <a:gd name="T12" fmla="*/ 13 w 46"/>
                <a:gd name="T13" fmla="*/ 64 h 119"/>
                <a:gd name="T14" fmla="*/ 0 w 46"/>
                <a:gd name="T15" fmla="*/ 50 h 119"/>
                <a:gd name="T16" fmla="*/ 0 w 46"/>
                <a:gd name="T17" fmla="*/ 47 h 119"/>
                <a:gd name="T18" fmla="*/ 31 w 46"/>
                <a:gd name="T19" fmla="*/ 44 h 119"/>
                <a:gd name="T20" fmla="*/ 34 w 46"/>
                <a:gd name="T21" fmla="*/ 44 h 119"/>
                <a:gd name="T22" fmla="*/ 34 w 46"/>
                <a:gd name="T23" fmla="*/ 103 h 119"/>
                <a:gd name="T24" fmla="*/ 23 w 46"/>
                <a:gd name="T25" fmla="*/ 0 h 119"/>
                <a:gd name="T26" fmla="*/ 36 w 46"/>
                <a:gd name="T27" fmla="*/ 12 h 119"/>
                <a:gd name="T28" fmla="*/ 23 w 46"/>
                <a:gd name="T29" fmla="*/ 25 h 119"/>
                <a:gd name="T30" fmla="*/ 11 w 46"/>
                <a:gd name="T31" fmla="*/ 12 h 119"/>
                <a:gd name="T32" fmla="*/ 23 w 46"/>
                <a:gd name="T3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19">
                  <a:moveTo>
                    <a:pt x="34" y="103"/>
                  </a:moveTo>
                  <a:cubicBezTo>
                    <a:pt x="34" y="110"/>
                    <a:pt x="38" y="114"/>
                    <a:pt x="46" y="115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10" y="114"/>
                    <a:pt x="13" y="111"/>
                    <a:pt x="13" y="102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55"/>
                    <a:pt x="10" y="52"/>
                    <a:pt x="0" y="5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4" y="44"/>
                    <a:pt x="34" y="44"/>
                    <a:pt x="34" y="44"/>
                  </a:cubicBezTo>
                  <a:lnTo>
                    <a:pt x="34" y="103"/>
                  </a:lnTo>
                  <a:close/>
                  <a:moveTo>
                    <a:pt x="23" y="0"/>
                  </a:moveTo>
                  <a:cubicBezTo>
                    <a:pt x="30" y="0"/>
                    <a:pt x="36" y="5"/>
                    <a:pt x="36" y="12"/>
                  </a:cubicBezTo>
                  <a:cubicBezTo>
                    <a:pt x="36" y="19"/>
                    <a:pt x="30" y="25"/>
                    <a:pt x="23" y="25"/>
                  </a:cubicBezTo>
                  <a:cubicBezTo>
                    <a:pt x="17" y="25"/>
                    <a:pt x="11" y="19"/>
                    <a:pt x="11" y="12"/>
                  </a:cubicBezTo>
                  <a:cubicBezTo>
                    <a:pt x="11" y="5"/>
                    <a:pt x="17" y="0"/>
                    <a:pt x="23" y="0"/>
                  </a:cubicBezTo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7"/>
            <p:cNvSpPr>
              <a:spLocks noEditPoints="1"/>
            </p:cNvSpPr>
            <p:nvPr/>
          </p:nvSpPr>
          <p:spPr bwMode="gray">
            <a:xfrm>
              <a:off x="4984751" y="3125788"/>
              <a:ext cx="354013" cy="458788"/>
            </a:xfrm>
            <a:custGeom>
              <a:avLst/>
              <a:gdLst>
                <a:gd name="T0" fmla="*/ 32 w 94"/>
                <a:gd name="T1" fmla="*/ 62 h 121"/>
                <a:gd name="T2" fmla="*/ 49 w 94"/>
                <a:gd name="T3" fmla="*/ 54 h 121"/>
                <a:gd name="T4" fmla="*/ 70 w 94"/>
                <a:gd name="T5" fmla="*/ 84 h 121"/>
                <a:gd name="T6" fmla="*/ 43 w 94"/>
                <a:gd name="T7" fmla="*/ 116 h 121"/>
                <a:gd name="T8" fmla="*/ 32 w 94"/>
                <a:gd name="T9" fmla="*/ 104 h 121"/>
                <a:gd name="T10" fmla="*/ 32 w 94"/>
                <a:gd name="T11" fmla="*/ 62 h 121"/>
                <a:gd name="T12" fmla="*/ 32 w 94"/>
                <a:gd name="T13" fmla="*/ 0 h 121"/>
                <a:gd name="T14" fmla="*/ 29 w 94"/>
                <a:gd name="T15" fmla="*/ 0 h 121"/>
                <a:gd name="T16" fmla="*/ 0 w 94"/>
                <a:gd name="T17" fmla="*/ 2 h 121"/>
                <a:gd name="T18" fmla="*/ 0 w 94"/>
                <a:gd name="T19" fmla="*/ 5 h 121"/>
                <a:gd name="T20" fmla="*/ 10 w 94"/>
                <a:gd name="T21" fmla="*/ 16 h 121"/>
                <a:gd name="T22" fmla="*/ 10 w 94"/>
                <a:gd name="T23" fmla="*/ 119 h 121"/>
                <a:gd name="T24" fmla="*/ 45 w 94"/>
                <a:gd name="T25" fmla="*/ 121 h 121"/>
                <a:gd name="T26" fmla="*/ 94 w 94"/>
                <a:gd name="T27" fmla="*/ 81 h 121"/>
                <a:gd name="T28" fmla="*/ 59 w 94"/>
                <a:gd name="T29" fmla="*/ 44 h 121"/>
                <a:gd name="T30" fmla="*/ 32 w 94"/>
                <a:gd name="T31" fmla="*/ 57 h 121"/>
                <a:gd name="T32" fmla="*/ 32 w 94"/>
                <a:gd name="T3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21">
                  <a:moveTo>
                    <a:pt x="32" y="62"/>
                  </a:moveTo>
                  <a:cubicBezTo>
                    <a:pt x="39" y="56"/>
                    <a:pt x="43" y="54"/>
                    <a:pt x="49" y="54"/>
                  </a:cubicBezTo>
                  <a:cubicBezTo>
                    <a:pt x="61" y="54"/>
                    <a:pt x="70" y="66"/>
                    <a:pt x="70" y="84"/>
                  </a:cubicBezTo>
                  <a:cubicBezTo>
                    <a:pt x="70" y="107"/>
                    <a:pt x="59" y="116"/>
                    <a:pt x="43" y="116"/>
                  </a:cubicBezTo>
                  <a:cubicBezTo>
                    <a:pt x="35" y="116"/>
                    <a:pt x="32" y="113"/>
                    <a:pt x="32" y="104"/>
                  </a:cubicBezTo>
                  <a:lnTo>
                    <a:pt x="32" y="62"/>
                  </a:lnTo>
                  <a:close/>
                  <a:moveTo>
                    <a:pt x="3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6"/>
                    <a:pt x="10" y="10"/>
                    <a:pt x="10" y="16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21" y="121"/>
                    <a:pt x="32" y="121"/>
                    <a:pt x="45" y="121"/>
                  </a:cubicBezTo>
                  <a:cubicBezTo>
                    <a:pt x="80" y="121"/>
                    <a:pt x="94" y="103"/>
                    <a:pt x="94" y="81"/>
                  </a:cubicBezTo>
                  <a:cubicBezTo>
                    <a:pt x="94" y="60"/>
                    <a:pt x="79" y="44"/>
                    <a:pt x="59" y="44"/>
                  </a:cubicBezTo>
                  <a:cubicBezTo>
                    <a:pt x="49" y="44"/>
                    <a:pt x="40" y="48"/>
                    <a:pt x="32" y="57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8"/>
            <p:cNvSpPr>
              <a:spLocks noEditPoints="1"/>
            </p:cNvSpPr>
            <p:nvPr/>
          </p:nvSpPr>
          <p:spPr bwMode="gray">
            <a:xfrm>
              <a:off x="5368926" y="3292475"/>
              <a:ext cx="288925" cy="292100"/>
            </a:xfrm>
            <a:custGeom>
              <a:avLst/>
              <a:gdLst>
                <a:gd name="T0" fmla="*/ 23 w 77"/>
                <a:gd name="T1" fmla="*/ 28 h 77"/>
                <a:gd name="T2" fmla="*/ 38 w 77"/>
                <a:gd name="T3" fmla="*/ 5 h 77"/>
                <a:gd name="T4" fmla="*/ 54 w 77"/>
                <a:gd name="T5" fmla="*/ 28 h 77"/>
                <a:gd name="T6" fmla="*/ 23 w 77"/>
                <a:gd name="T7" fmla="*/ 28 h 77"/>
                <a:gd name="T8" fmla="*/ 77 w 77"/>
                <a:gd name="T9" fmla="*/ 33 h 77"/>
                <a:gd name="T10" fmla="*/ 40 w 77"/>
                <a:gd name="T11" fmla="*/ 0 h 77"/>
                <a:gd name="T12" fmla="*/ 0 w 77"/>
                <a:gd name="T13" fmla="*/ 39 h 77"/>
                <a:gd name="T14" fmla="*/ 39 w 77"/>
                <a:gd name="T15" fmla="*/ 77 h 77"/>
                <a:gd name="T16" fmla="*/ 77 w 77"/>
                <a:gd name="T17" fmla="*/ 53 h 77"/>
                <a:gd name="T18" fmla="*/ 74 w 77"/>
                <a:gd name="T19" fmla="*/ 53 h 77"/>
                <a:gd name="T20" fmla="*/ 48 w 77"/>
                <a:gd name="T21" fmla="*/ 68 h 77"/>
                <a:gd name="T22" fmla="*/ 23 w 77"/>
                <a:gd name="T23" fmla="*/ 33 h 77"/>
                <a:gd name="T24" fmla="*/ 77 w 77"/>
                <a:gd name="T25" fmla="*/ 3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7">
                  <a:moveTo>
                    <a:pt x="23" y="28"/>
                  </a:moveTo>
                  <a:cubicBezTo>
                    <a:pt x="24" y="14"/>
                    <a:pt x="29" y="5"/>
                    <a:pt x="38" y="5"/>
                  </a:cubicBezTo>
                  <a:cubicBezTo>
                    <a:pt x="47" y="5"/>
                    <a:pt x="53" y="15"/>
                    <a:pt x="54" y="28"/>
                  </a:cubicBezTo>
                  <a:lnTo>
                    <a:pt x="23" y="28"/>
                  </a:lnTo>
                  <a:close/>
                  <a:moveTo>
                    <a:pt x="77" y="33"/>
                  </a:moveTo>
                  <a:cubicBezTo>
                    <a:pt x="75" y="13"/>
                    <a:pt x="60" y="0"/>
                    <a:pt x="40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61"/>
                    <a:pt x="17" y="77"/>
                    <a:pt x="39" y="77"/>
                  </a:cubicBezTo>
                  <a:cubicBezTo>
                    <a:pt x="56" y="77"/>
                    <a:pt x="71" y="68"/>
                    <a:pt x="77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67" y="63"/>
                    <a:pt x="59" y="68"/>
                    <a:pt x="48" y="68"/>
                  </a:cubicBezTo>
                  <a:cubicBezTo>
                    <a:pt x="35" y="68"/>
                    <a:pt x="22" y="56"/>
                    <a:pt x="23" y="33"/>
                  </a:cubicBezTo>
                  <a:lnTo>
                    <a:pt x="77" y="3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/>
            <p:cNvSpPr>
              <a:spLocks/>
            </p:cNvSpPr>
            <p:nvPr/>
          </p:nvSpPr>
          <p:spPr bwMode="gray">
            <a:xfrm>
              <a:off x="5665788" y="3292475"/>
              <a:ext cx="269875" cy="284163"/>
            </a:xfrm>
            <a:custGeom>
              <a:avLst/>
              <a:gdLst>
                <a:gd name="T0" fmla="*/ 67 w 72"/>
                <a:gd name="T1" fmla="*/ 28 h 75"/>
                <a:gd name="T2" fmla="*/ 51 w 72"/>
                <a:gd name="T3" fmla="*/ 19 h 75"/>
                <a:gd name="T4" fmla="*/ 35 w 72"/>
                <a:gd name="T5" fmla="*/ 29 h 75"/>
                <a:gd name="T6" fmla="*/ 35 w 72"/>
                <a:gd name="T7" fmla="*/ 58 h 75"/>
                <a:gd name="T8" fmla="*/ 47 w 72"/>
                <a:gd name="T9" fmla="*/ 71 h 75"/>
                <a:gd name="T10" fmla="*/ 47 w 72"/>
                <a:gd name="T11" fmla="*/ 75 h 75"/>
                <a:gd name="T12" fmla="*/ 2 w 72"/>
                <a:gd name="T13" fmla="*/ 75 h 75"/>
                <a:gd name="T14" fmla="*/ 2 w 72"/>
                <a:gd name="T15" fmla="*/ 71 h 75"/>
                <a:gd name="T16" fmla="*/ 14 w 72"/>
                <a:gd name="T17" fmla="*/ 58 h 75"/>
                <a:gd name="T18" fmla="*/ 14 w 72"/>
                <a:gd name="T19" fmla="*/ 20 h 75"/>
                <a:gd name="T20" fmla="*/ 0 w 72"/>
                <a:gd name="T21" fmla="*/ 6 h 75"/>
                <a:gd name="T22" fmla="*/ 0 w 72"/>
                <a:gd name="T23" fmla="*/ 3 h 75"/>
                <a:gd name="T24" fmla="*/ 32 w 72"/>
                <a:gd name="T25" fmla="*/ 0 h 75"/>
                <a:gd name="T26" fmla="*/ 35 w 72"/>
                <a:gd name="T27" fmla="*/ 0 h 75"/>
                <a:gd name="T28" fmla="*/ 35 w 72"/>
                <a:gd name="T29" fmla="*/ 23 h 75"/>
                <a:gd name="T30" fmla="*/ 35 w 72"/>
                <a:gd name="T31" fmla="*/ 23 h 75"/>
                <a:gd name="T32" fmla="*/ 59 w 72"/>
                <a:gd name="T33" fmla="*/ 0 h 75"/>
                <a:gd name="T34" fmla="*/ 72 w 72"/>
                <a:gd name="T35" fmla="*/ 6 h 75"/>
                <a:gd name="T36" fmla="*/ 67 w 72"/>
                <a:gd name="T37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5">
                  <a:moveTo>
                    <a:pt x="67" y="28"/>
                  </a:moveTo>
                  <a:cubicBezTo>
                    <a:pt x="61" y="22"/>
                    <a:pt x="56" y="19"/>
                    <a:pt x="51" y="19"/>
                  </a:cubicBezTo>
                  <a:cubicBezTo>
                    <a:pt x="44" y="19"/>
                    <a:pt x="40" y="21"/>
                    <a:pt x="35" y="2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67"/>
                    <a:pt x="37" y="69"/>
                    <a:pt x="47" y="71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1" y="69"/>
                    <a:pt x="14" y="66"/>
                    <a:pt x="14" y="5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1"/>
                    <a:pt x="10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42" y="7"/>
                    <a:pt x="50" y="0"/>
                    <a:pt x="59" y="0"/>
                  </a:cubicBezTo>
                  <a:cubicBezTo>
                    <a:pt x="64" y="0"/>
                    <a:pt x="68" y="2"/>
                    <a:pt x="72" y="6"/>
                  </a:cubicBezTo>
                  <a:lnTo>
                    <a:pt x="67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0"/>
            <p:cNvSpPr>
              <a:spLocks/>
            </p:cNvSpPr>
            <p:nvPr/>
          </p:nvSpPr>
          <p:spPr bwMode="gray">
            <a:xfrm>
              <a:off x="5943601" y="3198813"/>
              <a:ext cx="541338" cy="588963"/>
            </a:xfrm>
            <a:custGeom>
              <a:avLst/>
              <a:gdLst>
                <a:gd name="T0" fmla="*/ 114 w 144"/>
                <a:gd name="T1" fmla="*/ 28 h 156"/>
                <a:gd name="T2" fmla="*/ 114 w 144"/>
                <a:gd name="T3" fmla="*/ 31 h 156"/>
                <a:gd name="T4" fmla="*/ 119 w 144"/>
                <a:gd name="T5" fmla="*/ 54 h 156"/>
                <a:gd name="T6" fmla="*/ 109 w 144"/>
                <a:gd name="T7" fmla="*/ 77 h 156"/>
                <a:gd name="T8" fmla="*/ 94 w 144"/>
                <a:gd name="T9" fmla="*/ 46 h 156"/>
                <a:gd name="T10" fmla="*/ 97 w 144"/>
                <a:gd name="T11" fmla="*/ 31 h 156"/>
                <a:gd name="T12" fmla="*/ 97 w 144"/>
                <a:gd name="T13" fmla="*/ 28 h 156"/>
                <a:gd name="T14" fmla="*/ 56 w 144"/>
                <a:gd name="T15" fmla="*/ 28 h 156"/>
                <a:gd name="T16" fmla="*/ 55 w 144"/>
                <a:gd name="T17" fmla="*/ 28 h 156"/>
                <a:gd name="T18" fmla="*/ 34 w 144"/>
                <a:gd name="T19" fmla="*/ 28 h 156"/>
                <a:gd name="T20" fmla="*/ 34 w 144"/>
                <a:gd name="T21" fmla="*/ 0 h 156"/>
                <a:gd name="T22" fmla="*/ 30 w 144"/>
                <a:gd name="T23" fmla="*/ 0 h 156"/>
                <a:gd name="T24" fmla="*/ 0 w 144"/>
                <a:gd name="T25" fmla="*/ 30 h 156"/>
                <a:gd name="T26" fmla="*/ 0 w 144"/>
                <a:gd name="T27" fmla="*/ 34 h 156"/>
                <a:gd name="T28" fmla="*/ 13 w 144"/>
                <a:gd name="T29" fmla="*/ 34 h 156"/>
                <a:gd name="T30" fmla="*/ 13 w 144"/>
                <a:gd name="T31" fmla="*/ 80 h 156"/>
                <a:gd name="T32" fmla="*/ 37 w 144"/>
                <a:gd name="T33" fmla="*/ 102 h 156"/>
                <a:gd name="T34" fmla="*/ 60 w 144"/>
                <a:gd name="T35" fmla="*/ 90 h 156"/>
                <a:gd name="T36" fmla="*/ 58 w 144"/>
                <a:gd name="T37" fmla="*/ 88 h 156"/>
                <a:gd name="T38" fmla="*/ 47 w 144"/>
                <a:gd name="T39" fmla="*/ 93 h 156"/>
                <a:gd name="T40" fmla="*/ 34 w 144"/>
                <a:gd name="T41" fmla="*/ 75 h 156"/>
                <a:gd name="T42" fmla="*/ 34 w 144"/>
                <a:gd name="T43" fmla="*/ 34 h 156"/>
                <a:gd name="T44" fmla="*/ 53 w 144"/>
                <a:gd name="T45" fmla="*/ 34 h 156"/>
                <a:gd name="T46" fmla="*/ 71 w 144"/>
                <a:gd name="T47" fmla="*/ 47 h 156"/>
                <a:gd name="T48" fmla="*/ 97 w 144"/>
                <a:gd name="T49" fmla="*/ 102 h 156"/>
                <a:gd name="T50" fmla="*/ 68 w 144"/>
                <a:gd name="T51" fmla="*/ 136 h 156"/>
                <a:gd name="T52" fmla="*/ 58 w 144"/>
                <a:gd name="T53" fmla="*/ 134 h 156"/>
                <a:gd name="T54" fmla="*/ 54 w 144"/>
                <a:gd name="T55" fmla="*/ 155 h 156"/>
                <a:gd name="T56" fmla="*/ 60 w 144"/>
                <a:gd name="T57" fmla="*/ 156 h 156"/>
                <a:gd name="T58" fmla="*/ 90 w 144"/>
                <a:gd name="T59" fmla="*/ 132 h 156"/>
                <a:gd name="T60" fmla="*/ 127 w 144"/>
                <a:gd name="T61" fmla="*/ 50 h 156"/>
                <a:gd name="T62" fmla="*/ 144 w 144"/>
                <a:gd name="T63" fmla="*/ 31 h 156"/>
                <a:gd name="T64" fmla="*/ 144 w 144"/>
                <a:gd name="T65" fmla="*/ 28 h 156"/>
                <a:gd name="T66" fmla="*/ 114 w 144"/>
                <a:gd name="T67" fmla="*/ 2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56">
                  <a:moveTo>
                    <a:pt x="114" y="28"/>
                  </a:moveTo>
                  <a:cubicBezTo>
                    <a:pt x="114" y="31"/>
                    <a:pt x="114" y="31"/>
                    <a:pt x="114" y="31"/>
                  </a:cubicBezTo>
                  <a:cubicBezTo>
                    <a:pt x="123" y="33"/>
                    <a:pt x="125" y="39"/>
                    <a:pt x="119" y="54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89" y="37"/>
                    <a:pt x="89" y="32"/>
                    <a:pt x="97" y="31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13"/>
                    <a:pt x="9" y="25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96"/>
                    <a:pt x="23" y="102"/>
                    <a:pt x="37" y="102"/>
                  </a:cubicBezTo>
                  <a:cubicBezTo>
                    <a:pt x="48" y="102"/>
                    <a:pt x="55" y="99"/>
                    <a:pt x="60" y="9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4" y="92"/>
                    <a:pt x="51" y="93"/>
                    <a:pt x="47" y="93"/>
                  </a:cubicBezTo>
                  <a:cubicBezTo>
                    <a:pt x="37" y="93"/>
                    <a:pt x="34" y="87"/>
                    <a:pt x="34" y="7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64" y="34"/>
                    <a:pt x="67" y="38"/>
                    <a:pt x="71" y="47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89" y="126"/>
                    <a:pt x="81" y="136"/>
                    <a:pt x="68" y="136"/>
                  </a:cubicBezTo>
                  <a:cubicBezTo>
                    <a:pt x="65" y="136"/>
                    <a:pt x="63" y="135"/>
                    <a:pt x="58" y="134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6" y="156"/>
                    <a:pt x="58" y="156"/>
                    <a:pt x="60" y="156"/>
                  </a:cubicBezTo>
                  <a:cubicBezTo>
                    <a:pt x="75" y="156"/>
                    <a:pt x="83" y="150"/>
                    <a:pt x="90" y="132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32" y="36"/>
                    <a:pt x="135" y="34"/>
                    <a:pt x="144" y="31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114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1"/>
            <p:cNvSpPr>
              <a:spLocks/>
            </p:cNvSpPr>
            <p:nvPr/>
          </p:nvSpPr>
          <p:spPr bwMode="gray">
            <a:xfrm>
              <a:off x="6594476" y="3157538"/>
              <a:ext cx="619125" cy="419100"/>
            </a:xfrm>
            <a:custGeom>
              <a:avLst/>
              <a:gdLst>
                <a:gd name="T0" fmla="*/ 148 w 165"/>
                <a:gd name="T1" fmla="*/ 91 h 111"/>
                <a:gd name="T2" fmla="*/ 165 w 165"/>
                <a:gd name="T3" fmla="*/ 108 h 111"/>
                <a:gd name="T4" fmla="*/ 165 w 165"/>
                <a:gd name="T5" fmla="*/ 111 h 111"/>
                <a:gd name="T6" fmla="*/ 110 w 165"/>
                <a:gd name="T7" fmla="*/ 111 h 111"/>
                <a:gd name="T8" fmla="*/ 110 w 165"/>
                <a:gd name="T9" fmla="*/ 108 h 111"/>
                <a:gd name="T10" fmla="*/ 122 w 165"/>
                <a:gd name="T11" fmla="*/ 84 h 111"/>
                <a:gd name="T12" fmla="*/ 113 w 165"/>
                <a:gd name="T13" fmla="*/ 20 h 111"/>
                <a:gd name="T14" fmla="*/ 113 w 165"/>
                <a:gd name="T15" fmla="*/ 20 h 111"/>
                <a:gd name="T16" fmla="*/ 77 w 165"/>
                <a:gd name="T17" fmla="*/ 111 h 111"/>
                <a:gd name="T18" fmla="*/ 73 w 165"/>
                <a:gd name="T19" fmla="*/ 111 h 111"/>
                <a:gd name="T20" fmla="*/ 37 w 165"/>
                <a:gd name="T21" fmla="*/ 20 h 111"/>
                <a:gd name="T22" fmla="*/ 37 w 165"/>
                <a:gd name="T23" fmla="*/ 20 h 111"/>
                <a:gd name="T24" fmla="*/ 27 w 165"/>
                <a:gd name="T25" fmla="*/ 85 h 111"/>
                <a:gd name="T26" fmla="*/ 40 w 165"/>
                <a:gd name="T27" fmla="*/ 108 h 111"/>
                <a:gd name="T28" fmla="*/ 40 w 165"/>
                <a:gd name="T29" fmla="*/ 111 h 111"/>
                <a:gd name="T30" fmla="*/ 0 w 165"/>
                <a:gd name="T31" fmla="*/ 111 h 111"/>
                <a:gd name="T32" fmla="*/ 0 w 165"/>
                <a:gd name="T33" fmla="*/ 108 h 111"/>
                <a:gd name="T34" fmla="*/ 20 w 165"/>
                <a:gd name="T35" fmla="*/ 84 h 111"/>
                <a:gd name="T36" fmla="*/ 31 w 165"/>
                <a:gd name="T37" fmla="*/ 11 h 111"/>
                <a:gd name="T38" fmla="*/ 15 w 165"/>
                <a:gd name="T39" fmla="*/ 3 h 111"/>
                <a:gd name="T40" fmla="*/ 15 w 165"/>
                <a:gd name="T41" fmla="*/ 0 h 111"/>
                <a:gd name="T42" fmla="*/ 55 w 165"/>
                <a:gd name="T43" fmla="*/ 0 h 111"/>
                <a:gd name="T44" fmla="*/ 84 w 165"/>
                <a:gd name="T45" fmla="*/ 74 h 111"/>
                <a:gd name="T46" fmla="*/ 113 w 165"/>
                <a:gd name="T47" fmla="*/ 0 h 111"/>
                <a:gd name="T48" fmla="*/ 151 w 165"/>
                <a:gd name="T49" fmla="*/ 0 h 111"/>
                <a:gd name="T50" fmla="*/ 151 w 165"/>
                <a:gd name="T51" fmla="*/ 3 h 111"/>
                <a:gd name="T52" fmla="*/ 138 w 165"/>
                <a:gd name="T53" fmla="*/ 22 h 111"/>
                <a:gd name="T54" fmla="*/ 148 w 165"/>
                <a:gd name="T55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5" h="111">
                  <a:moveTo>
                    <a:pt x="148" y="91"/>
                  </a:moveTo>
                  <a:cubicBezTo>
                    <a:pt x="150" y="100"/>
                    <a:pt x="154" y="106"/>
                    <a:pt x="165" y="108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22" y="105"/>
                    <a:pt x="124" y="98"/>
                    <a:pt x="122" y="84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98"/>
                    <a:pt x="28" y="107"/>
                    <a:pt x="40" y="108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2" y="108"/>
                    <a:pt x="17" y="101"/>
                    <a:pt x="20" y="84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6" y="7"/>
                    <a:pt x="20" y="4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39" y="6"/>
                    <a:pt x="137" y="11"/>
                    <a:pt x="138" y="22"/>
                  </a:cubicBezTo>
                  <a:lnTo>
                    <a:pt x="148" y="91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2"/>
            <p:cNvSpPr>
              <a:spLocks/>
            </p:cNvSpPr>
            <p:nvPr/>
          </p:nvSpPr>
          <p:spPr bwMode="gray">
            <a:xfrm>
              <a:off x="7207251" y="3297238"/>
              <a:ext cx="360363" cy="290513"/>
            </a:xfrm>
            <a:custGeom>
              <a:avLst/>
              <a:gdLst>
                <a:gd name="T0" fmla="*/ 11 w 96"/>
                <a:gd name="T1" fmla="*/ 18 h 77"/>
                <a:gd name="T2" fmla="*/ 0 w 96"/>
                <a:gd name="T3" fmla="*/ 6 h 77"/>
                <a:gd name="T4" fmla="*/ 0 w 96"/>
                <a:gd name="T5" fmla="*/ 3 h 77"/>
                <a:gd name="T6" fmla="*/ 29 w 96"/>
                <a:gd name="T7" fmla="*/ 0 h 77"/>
                <a:gd name="T8" fmla="*/ 32 w 96"/>
                <a:gd name="T9" fmla="*/ 0 h 77"/>
                <a:gd name="T10" fmla="*/ 32 w 96"/>
                <a:gd name="T11" fmla="*/ 53 h 77"/>
                <a:gd name="T12" fmla="*/ 46 w 96"/>
                <a:gd name="T13" fmla="*/ 65 h 77"/>
                <a:gd name="T14" fmla="*/ 63 w 96"/>
                <a:gd name="T15" fmla="*/ 52 h 77"/>
                <a:gd name="T16" fmla="*/ 63 w 96"/>
                <a:gd name="T17" fmla="*/ 17 h 77"/>
                <a:gd name="T18" fmla="*/ 52 w 96"/>
                <a:gd name="T19" fmla="*/ 6 h 77"/>
                <a:gd name="T20" fmla="*/ 52 w 96"/>
                <a:gd name="T21" fmla="*/ 3 h 77"/>
                <a:gd name="T22" fmla="*/ 82 w 96"/>
                <a:gd name="T23" fmla="*/ 0 h 77"/>
                <a:gd name="T24" fmla="*/ 85 w 96"/>
                <a:gd name="T25" fmla="*/ 0 h 77"/>
                <a:gd name="T26" fmla="*/ 85 w 96"/>
                <a:gd name="T27" fmla="*/ 57 h 77"/>
                <a:gd name="T28" fmla="*/ 96 w 96"/>
                <a:gd name="T29" fmla="*/ 71 h 77"/>
                <a:gd name="T30" fmla="*/ 96 w 96"/>
                <a:gd name="T31" fmla="*/ 74 h 77"/>
                <a:gd name="T32" fmla="*/ 63 w 96"/>
                <a:gd name="T33" fmla="*/ 77 h 77"/>
                <a:gd name="T34" fmla="*/ 63 w 96"/>
                <a:gd name="T35" fmla="*/ 60 h 77"/>
                <a:gd name="T36" fmla="*/ 63 w 96"/>
                <a:gd name="T37" fmla="*/ 60 h 77"/>
                <a:gd name="T38" fmla="*/ 35 w 96"/>
                <a:gd name="T39" fmla="*/ 77 h 77"/>
                <a:gd name="T40" fmla="*/ 11 w 96"/>
                <a:gd name="T41" fmla="*/ 55 h 77"/>
                <a:gd name="T42" fmla="*/ 11 w 96"/>
                <a:gd name="T4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77">
                  <a:moveTo>
                    <a:pt x="11" y="18"/>
                  </a:moveTo>
                  <a:cubicBezTo>
                    <a:pt x="11" y="10"/>
                    <a:pt x="8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61"/>
                    <a:pt x="38" y="65"/>
                    <a:pt x="46" y="65"/>
                  </a:cubicBezTo>
                  <a:cubicBezTo>
                    <a:pt x="53" y="65"/>
                    <a:pt x="57" y="62"/>
                    <a:pt x="63" y="52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1"/>
                    <a:pt x="60" y="7"/>
                    <a:pt x="52" y="6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5" y="66"/>
                    <a:pt x="87" y="69"/>
                    <a:pt x="96" y="71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5" y="72"/>
                    <a:pt x="46" y="77"/>
                    <a:pt x="35" y="77"/>
                  </a:cubicBezTo>
                  <a:cubicBezTo>
                    <a:pt x="20" y="77"/>
                    <a:pt x="11" y="69"/>
                    <a:pt x="11" y="55"/>
                  </a:cubicBezTo>
                  <a:lnTo>
                    <a:pt x="11" y="1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3"/>
            <p:cNvSpPr>
              <a:spLocks/>
            </p:cNvSpPr>
            <p:nvPr/>
          </p:nvSpPr>
          <p:spPr bwMode="gray">
            <a:xfrm>
              <a:off x="7581901" y="3201988"/>
              <a:ext cx="225425" cy="385763"/>
            </a:xfrm>
            <a:custGeom>
              <a:avLst/>
              <a:gdLst>
                <a:gd name="T0" fmla="*/ 13 w 60"/>
                <a:gd name="T1" fmla="*/ 33 h 102"/>
                <a:gd name="T2" fmla="*/ 0 w 60"/>
                <a:gd name="T3" fmla="*/ 33 h 102"/>
                <a:gd name="T4" fmla="*/ 0 w 60"/>
                <a:gd name="T5" fmla="*/ 30 h 102"/>
                <a:gd name="T6" fmla="*/ 31 w 60"/>
                <a:gd name="T7" fmla="*/ 0 h 102"/>
                <a:gd name="T8" fmla="*/ 34 w 60"/>
                <a:gd name="T9" fmla="*/ 0 h 102"/>
                <a:gd name="T10" fmla="*/ 34 w 60"/>
                <a:gd name="T11" fmla="*/ 28 h 102"/>
                <a:gd name="T12" fmla="*/ 58 w 60"/>
                <a:gd name="T13" fmla="*/ 28 h 102"/>
                <a:gd name="T14" fmla="*/ 58 w 60"/>
                <a:gd name="T15" fmla="*/ 33 h 102"/>
                <a:gd name="T16" fmla="*/ 34 w 60"/>
                <a:gd name="T17" fmla="*/ 33 h 102"/>
                <a:gd name="T18" fmla="*/ 34 w 60"/>
                <a:gd name="T19" fmla="*/ 75 h 102"/>
                <a:gd name="T20" fmla="*/ 47 w 60"/>
                <a:gd name="T21" fmla="*/ 93 h 102"/>
                <a:gd name="T22" fmla="*/ 58 w 60"/>
                <a:gd name="T23" fmla="*/ 87 h 102"/>
                <a:gd name="T24" fmla="*/ 60 w 60"/>
                <a:gd name="T25" fmla="*/ 89 h 102"/>
                <a:gd name="T26" fmla="*/ 37 w 60"/>
                <a:gd name="T27" fmla="*/ 102 h 102"/>
                <a:gd name="T28" fmla="*/ 13 w 60"/>
                <a:gd name="T29" fmla="*/ 79 h 102"/>
                <a:gd name="T30" fmla="*/ 13 w 60"/>
                <a:gd name="T31" fmla="*/ 3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02">
                  <a:moveTo>
                    <a:pt x="1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9" y="24"/>
                    <a:pt x="21" y="13"/>
                    <a:pt x="3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86"/>
                    <a:pt x="37" y="93"/>
                    <a:pt x="47" y="93"/>
                  </a:cubicBezTo>
                  <a:cubicBezTo>
                    <a:pt x="51" y="93"/>
                    <a:pt x="54" y="91"/>
                    <a:pt x="58" y="87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55" y="98"/>
                    <a:pt x="48" y="102"/>
                    <a:pt x="37" y="102"/>
                  </a:cubicBezTo>
                  <a:cubicBezTo>
                    <a:pt x="24" y="102"/>
                    <a:pt x="13" y="96"/>
                    <a:pt x="13" y="79"/>
                  </a:cubicBezTo>
                  <a:lnTo>
                    <a:pt x="13" y="3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4"/>
            <p:cNvSpPr>
              <a:spLocks/>
            </p:cNvSpPr>
            <p:nvPr/>
          </p:nvSpPr>
          <p:spPr bwMode="gray">
            <a:xfrm>
              <a:off x="7807326" y="3297238"/>
              <a:ext cx="365125" cy="290513"/>
            </a:xfrm>
            <a:custGeom>
              <a:avLst/>
              <a:gdLst>
                <a:gd name="T0" fmla="*/ 12 w 97"/>
                <a:gd name="T1" fmla="*/ 18 h 77"/>
                <a:gd name="T2" fmla="*/ 0 w 97"/>
                <a:gd name="T3" fmla="*/ 6 h 77"/>
                <a:gd name="T4" fmla="*/ 0 w 97"/>
                <a:gd name="T5" fmla="*/ 3 h 77"/>
                <a:gd name="T6" fmla="*/ 30 w 97"/>
                <a:gd name="T7" fmla="*/ 0 h 77"/>
                <a:gd name="T8" fmla="*/ 33 w 97"/>
                <a:gd name="T9" fmla="*/ 0 h 77"/>
                <a:gd name="T10" fmla="*/ 33 w 97"/>
                <a:gd name="T11" fmla="*/ 53 h 77"/>
                <a:gd name="T12" fmla="*/ 46 w 97"/>
                <a:gd name="T13" fmla="*/ 65 h 77"/>
                <a:gd name="T14" fmla="*/ 64 w 97"/>
                <a:gd name="T15" fmla="*/ 52 h 77"/>
                <a:gd name="T16" fmla="*/ 64 w 97"/>
                <a:gd name="T17" fmla="*/ 17 h 77"/>
                <a:gd name="T18" fmla="*/ 53 w 97"/>
                <a:gd name="T19" fmla="*/ 6 h 77"/>
                <a:gd name="T20" fmla="*/ 53 w 97"/>
                <a:gd name="T21" fmla="*/ 3 h 77"/>
                <a:gd name="T22" fmla="*/ 82 w 97"/>
                <a:gd name="T23" fmla="*/ 0 h 77"/>
                <a:gd name="T24" fmla="*/ 86 w 97"/>
                <a:gd name="T25" fmla="*/ 0 h 77"/>
                <a:gd name="T26" fmla="*/ 86 w 97"/>
                <a:gd name="T27" fmla="*/ 57 h 77"/>
                <a:gd name="T28" fmla="*/ 97 w 97"/>
                <a:gd name="T29" fmla="*/ 71 h 77"/>
                <a:gd name="T30" fmla="*/ 97 w 97"/>
                <a:gd name="T31" fmla="*/ 74 h 77"/>
                <a:gd name="T32" fmla="*/ 64 w 97"/>
                <a:gd name="T33" fmla="*/ 77 h 77"/>
                <a:gd name="T34" fmla="*/ 64 w 97"/>
                <a:gd name="T35" fmla="*/ 60 h 77"/>
                <a:gd name="T36" fmla="*/ 64 w 97"/>
                <a:gd name="T37" fmla="*/ 60 h 77"/>
                <a:gd name="T38" fmla="*/ 35 w 97"/>
                <a:gd name="T39" fmla="*/ 77 h 77"/>
                <a:gd name="T40" fmla="*/ 12 w 97"/>
                <a:gd name="T41" fmla="*/ 55 h 77"/>
                <a:gd name="T42" fmla="*/ 12 w 97"/>
                <a:gd name="T4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77">
                  <a:moveTo>
                    <a:pt x="12" y="18"/>
                  </a:moveTo>
                  <a:cubicBezTo>
                    <a:pt x="12" y="10"/>
                    <a:pt x="9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61"/>
                    <a:pt x="39" y="65"/>
                    <a:pt x="46" y="65"/>
                  </a:cubicBezTo>
                  <a:cubicBezTo>
                    <a:pt x="54" y="65"/>
                    <a:pt x="58" y="62"/>
                    <a:pt x="64" y="5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1"/>
                    <a:pt x="60" y="7"/>
                    <a:pt x="53" y="6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66"/>
                    <a:pt x="88" y="69"/>
                    <a:pt x="97" y="71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56" y="72"/>
                    <a:pt x="47" y="77"/>
                    <a:pt x="35" y="77"/>
                  </a:cubicBezTo>
                  <a:cubicBezTo>
                    <a:pt x="21" y="77"/>
                    <a:pt x="12" y="69"/>
                    <a:pt x="12" y="55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5"/>
            <p:cNvSpPr>
              <a:spLocks noEditPoints="1"/>
            </p:cNvSpPr>
            <p:nvPr/>
          </p:nvSpPr>
          <p:spPr bwMode="gray">
            <a:xfrm>
              <a:off x="8183563" y="3297238"/>
              <a:ext cx="304800" cy="290513"/>
            </a:xfrm>
            <a:custGeom>
              <a:avLst/>
              <a:gdLst>
                <a:gd name="T0" fmla="*/ 46 w 81"/>
                <a:gd name="T1" fmla="*/ 62 h 77"/>
                <a:gd name="T2" fmla="*/ 33 w 81"/>
                <a:gd name="T3" fmla="*/ 69 h 77"/>
                <a:gd name="T4" fmla="*/ 23 w 81"/>
                <a:gd name="T5" fmla="*/ 56 h 77"/>
                <a:gd name="T6" fmla="*/ 46 w 81"/>
                <a:gd name="T7" fmla="*/ 35 h 77"/>
                <a:gd name="T8" fmla="*/ 46 w 81"/>
                <a:gd name="T9" fmla="*/ 62 h 77"/>
                <a:gd name="T10" fmla="*/ 68 w 81"/>
                <a:gd name="T11" fmla="*/ 27 h 77"/>
                <a:gd name="T12" fmla="*/ 36 w 81"/>
                <a:gd name="T13" fmla="*/ 0 h 77"/>
                <a:gd name="T14" fmla="*/ 4 w 81"/>
                <a:gd name="T15" fmla="*/ 24 h 77"/>
                <a:gd name="T16" fmla="*/ 7 w 81"/>
                <a:gd name="T17" fmla="*/ 24 h 77"/>
                <a:gd name="T18" fmla="*/ 28 w 81"/>
                <a:gd name="T19" fmla="*/ 12 h 77"/>
                <a:gd name="T20" fmla="*/ 46 w 81"/>
                <a:gd name="T21" fmla="*/ 31 h 77"/>
                <a:gd name="T22" fmla="*/ 0 w 81"/>
                <a:gd name="T23" fmla="*/ 58 h 77"/>
                <a:gd name="T24" fmla="*/ 22 w 81"/>
                <a:gd name="T25" fmla="*/ 77 h 77"/>
                <a:gd name="T26" fmla="*/ 44 w 81"/>
                <a:gd name="T27" fmla="*/ 69 h 77"/>
                <a:gd name="T28" fmla="*/ 46 w 81"/>
                <a:gd name="T29" fmla="*/ 67 h 77"/>
                <a:gd name="T30" fmla="*/ 63 w 81"/>
                <a:gd name="T31" fmla="*/ 77 h 77"/>
                <a:gd name="T32" fmla="*/ 81 w 81"/>
                <a:gd name="T33" fmla="*/ 63 h 77"/>
                <a:gd name="T34" fmla="*/ 78 w 81"/>
                <a:gd name="T35" fmla="*/ 63 h 77"/>
                <a:gd name="T36" fmla="*/ 72 w 81"/>
                <a:gd name="T37" fmla="*/ 70 h 77"/>
                <a:gd name="T38" fmla="*/ 68 w 81"/>
                <a:gd name="T39" fmla="*/ 60 h 77"/>
                <a:gd name="T40" fmla="*/ 68 w 81"/>
                <a:gd name="T4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77">
                  <a:moveTo>
                    <a:pt x="46" y="62"/>
                  </a:moveTo>
                  <a:cubicBezTo>
                    <a:pt x="41" y="67"/>
                    <a:pt x="37" y="69"/>
                    <a:pt x="33" y="69"/>
                  </a:cubicBezTo>
                  <a:cubicBezTo>
                    <a:pt x="27" y="69"/>
                    <a:pt x="23" y="64"/>
                    <a:pt x="23" y="56"/>
                  </a:cubicBezTo>
                  <a:cubicBezTo>
                    <a:pt x="23" y="47"/>
                    <a:pt x="28" y="42"/>
                    <a:pt x="46" y="35"/>
                  </a:cubicBezTo>
                  <a:lnTo>
                    <a:pt x="46" y="62"/>
                  </a:lnTo>
                  <a:close/>
                  <a:moveTo>
                    <a:pt x="68" y="27"/>
                  </a:moveTo>
                  <a:cubicBezTo>
                    <a:pt x="68" y="7"/>
                    <a:pt x="52" y="0"/>
                    <a:pt x="36" y="0"/>
                  </a:cubicBezTo>
                  <a:cubicBezTo>
                    <a:pt x="19" y="0"/>
                    <a:pt x="8" y="9"/>
                    <a:pt x="4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2" y="16"/>
                    <a:pt x="19" y="12"/>
                    <a:pt x="28" y="12"/>
                  </a:cubicBezTo>
                  <a:cubicBezTo>
                    <a:pt x="41" y="12"/>
                    <a:pt x="46" y="18"/>
                    <a:pt x="46" y="31"/>
                  </a:cubicBezTo>
                  <a:cubicBezTo>
                    <a:pt x="29" y="37"/>
                    <a:pt x="0" y="39"/>
                    <a:pt x="0" y="58"/>
                  </a:cubicBezTo>
                  <a:cubicBezTo>
                    <a:pt x="0" y="69"/>
                    <a:pt x="10" y="77"/>
                    <a:pt x="22" y="77"/>
                  </a:cubicBezTo>
                  <a:cubicBezTo>
                    <a:pt x="31" y="77"/>
                    <a:pt x="37" y="75"/>
                    <a:pt x="44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50" y="74"/>
                    <a:pt x="55" y="77"/>
                    <a:pt x="63" y="77"/>
                  </a:cubicBezTo>
                  <a:cubicBezTo>
                    <a:pt x="74" y="77"/>
                    <a:pt x="80" y="72"/>
                    <a:pt x="81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7" y="68"/>
                    <a:pt x="75" y="70"/>
                    <a:pt x="72" y="70"/>
                  </a:cubicBezTo>
                  <a:cubicBezTo>
                    <a:pt x="69" y="70"/>
                    <a:pt x="68" y="67"/>
                    <a:pt x="68" y="60"/>
                  </a:cubicBezTo>
                  <a:lnTo>
                    <a:pt x="68" y="27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6"/>
            <p:cNvSpPr>
              <a:spLocks/>
            </p:cNvSpPr>
            <p:nvPr/>
          </p:nvSpPr>
          <p:spPr bwMode="gray">
            <a:xfrm>
              <a:off x="8491538" y="3125788"/>
              <a:ext cx="180975" cy="450850"/>
            </a:xfrm>
            <a:custGeom>
              <a:avLst/>
              <a:gdLst>
                <a:gd name="T0" fmla="*/ 14 w 48"/>
                <a:gd name="T1" fmla="*/ 20 h 119"/>
                <a:gd name="T2" fmla="*/ 0 w 48"/>
                <a:gd name="T3" fmla="*/ 6 h 119"/>
                <a:gd name="T4" fmla="*/ 0 w 48"/>
                <a:gd name="T5" fmla="*/ 3 h 119"/>
                <a:gd name="T6" fmla="*/ 32 w 48"/>
                <a:gd name="T7" fmla="*/ 0 h 119"/>
                <a:gd name="T8" fmla="*/ 35 w 48"/>
                <a:gd name="T9" fmla="*/ 0 h 119"/>
                <a:gd name="T10" fmla="*/ 35 w 48"/>
                <a:gd name="T11" fmla="*/ 102 h 119"/>
                <a:gd name="T12" fmla="*/ 48 w 48"/>
                <a:gd name="T13" fmla="*/ 116 h 119"/>
                <a:gd name="T14" fmla="*/ 48 w 48"/>
                <a:gd name="T15" fmla="*/ 119 h 119"/>
                <a:gd name="T16" fmla="*/ 0 w 48"/>
                <a:gd name="T17" fmla="*/ 119 h 119"/>
                <a:gd name="T18" fmla="*/ 0 w 48"/>
                <a:gd name="T19" fmla="*/ 116 h 119"/>
                <a:gd name="T20" fmla="*/ 14 w 48"/>
                <a:gd name="T21" fmla="*/ 102 h 119"/>
                <a:gd name="T22" fmla="*/ 14 w 48"/>
                <a:gd name="T23" fmla="*/ 2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119">
                  <a:moveTo>
                    <a:pt x="14" y="20"/>
                  </a:moveTo>
                  <a:cubicBezTo>
                    <a:pt x="14" y="10"/>
                    <a:pt x="10" y="6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35" y="111"/>
                    <a:pt x="37" y="114"/>
                    <a:pt x="48" y="116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1" y="114"/>
                    <a:pt x="14" y="111"/>
                    <a:pt x="14" y="102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7"/>
            <p:cNvSpPr>
              <a:spLocks/>
            </p:cNvSpPr>
            <p:nvPr/>
          </p:nvSpPr>
          <p:spPr bwMode="gray">
            <a:xfrm>
              <a:off x="3387726" y="2736850"/>
              <a:ext cx="981075" cy="1308100"/>
            </a:xfrm>
            <a:custGeom>
              <a:avLst/>
              <a:gdLst>
                <a:gd name="T0" fmla="*/ 258 w 261"/>
                <a:gd name="T1" fmla="*/ 146 h 346"/>
                <a:gd name="T2" fmla="*/ 215 w 261"/>
                <a:gd name="T3" fmla="*/ 141 h 346"/>
                <a:gd name="T4" fmla="*/ 226 w 261"/>
                <a:gd name="T5" fmla="*/ 107 h 346"/>
                <a:gd name="T6" fmla="*/ 203 w 261"/>
                <a:gd name="T7" fmla="*/ 125 h 346"/>
                <a:gd name="T8" fmla="*/ 164 w 261"/>
                <a:gd name="T9" fmla="*/ 101 h 346"/>
                <a:gd name="T10" fmla="*/ 156 w 261"/>
                <a:gd name="T11" fmla="*/ 75 h 346"/>
                <a:gd name="T12" fmla="*/ 150 w 261"/>
                <a:gd name="T13" fmla="*/ 98 h 346"/>
                <a:gd name="T14" fmla="*/ 98 w 261"/>
                <a:gd name="T15" fmla="*/ 105 h 346"/>
                <a:gd name="T16" fmla="*/ 82 w 261"/>
                <a:gd name="T17" fmla="*/ 115 h 346"/>
                <a:gd name="T18" fmla="*/ 82 w 261"/>
                <a:gd name="T19" fmla="*/ 79 h 346"/>
                <a:gd name="T20" fmla="*/ 78 w 261"/>
                <a:gd name="T21" fmla="*/ 53 h 346"/>
                <a:gd name="T22" fmla="*/ 76 w 261"/>
                <a:gd name="T23" fmla="*/ 45 h 346"/>
                <a:gd name="T24" fmla="*/ 71 w 261"/>
                <a:gd name="T25" fmla="*/ 42 h 346"/>
                <a:gd name="T26" fmla="*/ 98 w 261"/>
                <a:gd name="T27" fmla="*/ 16 h 346"/>
                <a:gd name="T28" fmla="*/ 83 w 261"/>
                <a:gd name="T29" fmla="*/ 9 h 346"/>
                <a:gd name="T30" fmla="*/ 68 w 261"/>
                <a:gd name="T31" fmla="*/ 0 h 346"/>
                <a:gd name="T32" fmla="*/ 40 w 261"/>
                <a:gd name="T33" fmla="*/ 3 h 346"/>
                <a:gd name="T34" fmla="*/ 19 w 261"/>
                <a:gd name="T35" fmla="*/ 40 h 346"/>
                <a:gd name="T36" fmla="*/ 6 w 261"/>
                <a:gd name="T37" fmla="*/ 45 h 346"/>
                <a:gd name="T38" fmla="*/ 1 w 261"/>
                <a:gd name="T39" fmla="*/ 69 h 346"/>
                <a:gd name="T40" fmla="*/ 13 w 261"/>
                <a:gd name="T41" fmla="*/ 99 h 346"/>
                <a:gd name="T42" fmla="*/ 16 w 261"/>
                <a:gd name="T43" fmla="*/ 108 h 346"/>
                <a:gd name="T44" fmla="*/ 24 w 261"/>
                <a:gd name="T45" fmla="*/ 124 h 346"/>
                <a:gd name="T46" fmla="*/ 28 w 261"/>
                <a:gd name="T47" fmla="*/ 137 h 346"/>
                <a:gd name="T48" fmla="*/ 34 w 261"/>
                <a:gd name="T49" fmla="*/ 146 h 346"/>
                <a:gd name="T50" fmla="*/ 47 w 261"/>
                <a:gd name="T51" fmla="*/ 148 h 346"/>
                <a:gd name="T52" fmla="*/ 37 w 261"/>
                <a:gd name="T53" fmla="*/ 229 h 346"/>
                <a:gd name="T54" fmla="*/ 73 w 261"/>
                <a:gd name="T55" fmla="*/ 333 h 346"/>
                <a:gd name="T56" fmla="*/ 96 w 261"/>
                <a:gd name="T57" fmla="*/ 311 h 346"/>
                <a:gd name="T58" fmla="*/ 121 w 261"/>
                <a:gd name="T59" fmla="*/ 288 h 346"/>
                <a:gd name="T60" fmla="*/ 123 w 261"/>
                <a:gd name="T61" fmla="*/ 296 h 346"/>
                <a:gd name="T62" fmla="*/ 94 w 261"/>
                <a:gd name="T63" fmla="*/ 346 h 346"/>
                <a:gd name="T64" fmla="*/ 235 w 261"/>
                <a:gd name="T65" fmla="*/ 259 h 346"/>
                <a:gd name="T66" fmla="*/ 231 w 261"/>
                <a:gd name="T67" fmla="*/ 181 h 346"/>
                <a:gd name="T68" fmla="*/ 261 w 261"/>
                <a:gd name="T69" fmla="*/ 1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346">
                  <a:moveTo>
                    <a:pt x="261" y="146"/>
                  </a:moveTo>
                  <a:cubicBezTo>
                    <a:pt x="260" y="145"/>
                    <a:pt x="258" y="146"/>
                    <a:pt x="258" y="146"/>
                  </a:cubicBezTo>
                  <a:cubicBezTo>
                    <a:pt x="224" y="158"/>
                    <a:pt x="224" y="158"/>
                    <a:pt x="224" y="158"/>
                  </a:cubicBezTo>
                  <a:cubicBezTo>
                    <a:pt x="222" y="152"/>
                    <a:pt x="219" y="146"/>
                    <a:pt x="215" y="141"/>
                  </a:cubicBezTo>
                  <a:cubicBezTo>
                    <a:pt x="226" y="111"/>
                    <a:pt x="226" y="111"/>
                    <a:pt x="226" y="111"/>
                  </a:cubicBezTo>
                  <a:cubicBezTo>
                    <a:pt x="226" y="111"/>
                    <a:pt x="227" y="108"/>
                    <a:pt x="226" y="107"/>
                  </a:cubicBezTo>
                  <a:cubicBezTo>
                    <a:pt x="225" y="107"/>
                    <a:pt x="223" y="109"/>
                    <a:pt x="223" y="109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196" y="117"/>
                    <a:pt x="187" y="110"/>
                    <a:pt x="176" y="105"/>
                  </a:cubicBezTo>
                  <a:cubicBezTo>
                    <a:pt x="173" y="104"/>
                    <a:pt x="169" y="102"/>
                    <a:pt x="164" y="10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5"/>
                    <a:pt x="156" y="75"/>
                  </a:cubicBezTo>
                  <a:cubicBezTo>
                    <a:pt x="155" y="75"/>
                    <a:pt x="154" y="77"/>
                    <a:pt x="154" y="77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6" y="98"/>
                    <a:pt x="142" y="97"/>
                    <a:pt x="137" y="97"/>
                  </a:cubicBezTo>
                  <a:cubicBezTo>
                    <a:pt x="122" y="97"/>
                    <a:pt x="109" y="100"/>
                    <a:pt x="98" y="105"/>
                  </a:cubicBezTo>
                  <a:cubicBezTo>
                    <a:pt x="93" y="107"/>
                    <a:pt x="89" y="110"/>
                    <a:pt x="84" y="113"/>
                  </a:cubicBezTo>
                  <a:cubicBezTo>
                    <a:pt x="84" y="113"/>
                    <a:pt x="83" y="114"/>
                    <a:pt x="82" y="115"/>
                  </a:cubicBezTo>
                  <a:cubicBezTo>
                    <a:pt x="78" y="104"/>
                    <a:pt x="75" y="96"/>
                    <a:pt x="74" y="93"/>
                  </a:cubicBezTo>
                  <a:cubicBezTo>
                    <a:pt x="77" y="91"/>
                    <a:pt x="81" y="84"/>
                    <a:pt x="82" y="79"/>
                  </a:cubicBezTo>
                  <a:cubicBezTo>
                    <a:pt x="84" y="72"/>
                    <a:pt x="84" y="68"/>
                    <a:pt x="82" y="63"/>
                  </a:cubicBezTo>
                  <a:cubicBezTo>
                    <a:pt x="81" y="59"/>
                    <a:pt x="78" y="55"/>
                    <a:pt x="78" y="53"/>
                  </a:cubicBezTo>
                  <a:cubicBezTo>
                    <a:pt x="79" y="51"/>
                    <a:pt x="79" y="50"/>
                    <a:pt x="80" y="49"/>
                  </a:cubicBezTo>
                  <a:cubicBezTo>
                    <a:pt x="80" y="46"/>
                    <a:pt x="78" y="45"/>
                    <a:pt x="76" y="45"/>
                  </a:cubicBezTo>
                  <a:cubicBezTo>
                    <a:pt x="74" y="45"/>
                    <a:pt x="73" y="45"/>
                    <a:pt x="71" y="45"/>
                  </a:cubicBezTo>
                  <a:cubicBezTo>
                    <a:pt x="71" y="45"/>
                    <a:pt x="70" y="45"/>
                    <a:pt x="71" y="42"/>
                  </a:cubicBezTo>
                  <a:cubicBezTo>
                    <a:pt x="72" y="38"/>
                    <a:pt x="79" y="36"/>
                    <a:pt x="86" y="34"/>
                  </a:cubicBezTo>
                  <a:cubicBezTo>
                    <a:pt x="94" y="31"/>
                    <a:pt x="98" y="25"/>
                    <a:pt x="98" y="16"/>
                  </a:cubicBezTo>
                  <a:cubicBezTo>
                    <a:pt x="99" y="9"/>
                    <a:pt x="95" y="4"/>
                    <a:pt x="90" y="2"/>
                  </a:cubicBezTo>
                  <a:cubicBezTo>
                    <a:pt x="89" y="4"/>
                    <a:pt x="85" y="8"/>
                    <a:pt x="83" y="9"/>
                  </a:cubicBezTo>
                  <a:cubicBezTo>
                    <a:pt x="80" y="11"/>
                    <a:pt x="76" y="11"/>
                    <a:pt x="74" y="11"/>
                  </a:cubicBezTo>
                  <a:cubicBezTo>
                    <a:pt x="74" y="6"/>
                    <a:pt x="72" y="2"/>
                    <a:pt x="68" y="0"/>
                  </a:cubicBezTo>
                  <a:cubicBezTo>
                    <a:pt x="67" y="2"/>
                    <a:pt x="63" y="5"/>
                    <a:pt x="56" y="5"/>
                  </a:cubicBezTo>
                  <a:cubicBezTo>
                    <a:pt x="50" y="5"/>
                    <a:pt x="49" y="3"/>
                    <a:pt x="40" y="3"/>
                  </a:cubicBezTo>
                  <a:cubicBezTo>
                    <a:pt x="27" y="3"/>
                    <a:pt x="16" y="11"/>
                    <a:pt x="15" y="23"/>
                  </a:cubicBezTo>
                  <a:cubicBezTo>
                    <a:pt x="14" y="30"/>
                    <a:pt x="17" y="36"/>
                    <a:pt x="19" y="40"/>
                  </a:cubicBezTo>
                  <a:cubicBezTo>
                    <a:pt x="17" y="41"/>
                    <a:pt x="14" y="45"/>
                    <a:pt x="13" y="46"/>
                  </a:cubicBezTo>
                  <a:cubicBezTo>
                    <a:pt x="12" y="45"/>
                    <a:pt x="9" y="43"/>
                    <a:pt x="6" y="45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3"/>
                    <a:pt x="1" y="62"/>
                    <a:pt x="1" y="69"/>
                  </a:cubicBezTo>
                  <a:cubicBezTo>
                    <a:pt x="0" y="82"/>
                    <a:pt x="7" y="91"/>
                    <a:pt x="13" y="93"/>
                  </a:cubicBezTo>
                  <a:cubicBezTo>
                    <a:pt x="12" y="95"/>
                    <a:pt x="12" y="97"/>
                    <a:pt x="13" y="99"/>
                  </a:cubicBezTo>
                  <a:cubicBezTo>
                    <a:pt x="13" y="100"/>
                    <a:pt x="14" y="101"/>
                    <a:pt x="17" y="101"/>
                  </a:cubicBezTo>
                  <a:cubicBezTo>
                    <a:pt x="16" y="103"/>
                    <a:pt x="15" y="105"/>
                    <a:pt x="16" y="108"/>
                  </a:cubicBezTo>
                  <a:cubicBezTo>
                    <a:pt x="17" y="111"/>
                    <a:pt x="20" y="115"/>
                    <a:pt x="23" y="115"/>
                  </a:cubicBezTo>
                  <a:cubicBezTo>
                    <a:pt x="23" y="117"/>
                    <a:pt x="24" y="122"/>
                    <a:pt x="24" y="124"/>
                  </a:cubicBezTo>
                  <a:cubicBezTo>
                    <a:pt x="23" y="126"/>
                    <a:pt x="22" y="128"/>
                    <a:pt x="23" y="131"/>
                  </a:cubicBezTo>
                  <a:cubicBezTo>
                    <a:pt x="23" y="134"/>
                    <a:pt x="25" y="137"/>
                    <a:pt x="28" y="137"/>
                  </a:cubicBezTo>
                  <a:cubicBezTo>
                    <a:pt x="28" y="139"/>
                    <a:pt x="29" y="141"/>
                    <a:pt x="30" y="142"/>
                  </a:cubicBezTo>
                  <a:cubicBezTo>
                    <a:pt x="31" y="143"/>
                    <a:pt x="32" y="144"/>
                    <a:pt x="34" y="146"/>
                  </a:cubicBezTo>
                  <a:cubicBezTo>
                    <a:pt x="36" y="147"/>
                    <a:pt x="38" y="148"/>
                    <a:pt x="41" y="148"/>
                  </a:cubicBezTo>
                  <a:cubicBezTo>
                    <a:pt x="43" y="148"/>
                    <a:pt x="46" y="148"/>
                    <a:pt x="47" y="148"/>
                  </a:cubicBezTo>
                  <a:cubicBezTo>
                    <a:pt x="47" y="149"/>
                    <a:pt x="47" y="156"/>
                    <a:pt x="48" y="164"/>
                  </a:cubicBezTo>
                  <a:cubicBezTo>
                    <a:pt x="41" y="183"/>
                    <a:pt x="37" y="205"/>
                    <a:pt x="37" y="229"/>
                  </a:cubicBezTo>
                  <a:cubicBezTo>
                    <a:pt x="37" y="229"/>
                    <a:pt x="37" y="229"/>
                    <a:pt x="37" y="229"/>
                  </a:cubicBezTo>
                  <a:cubicBezTo>
                    <a:pt x="37" y="271"/>
                    <a:pt x="50" y="309"/>
                    <a:pt x="73" y="333"/>
                  </a:cubicBezTo>
                  <a:cubicBezTo>
                    <a:pt x="73" y="333"/>
                    <a:pt x="74" y="335"/>
                    <a:pt x="78" y="338"/>
                  </a:cubicBezTo>
                  <a:cubicBezTo>
                    <a:pt x="78" y="338"/>
                    <a:pt x="85" y="325"/>
                    <a:pt x="96" y="311"/>
                  </a:cubicBezTo>
                  <a:cubicBezTo>
                    <a:pt x="99" y="308"/>
                    <a:pt x="102" y="304"/>
                    <a:pt x="105" y="301"/>
                  </a:cubicBezTo>
                  <a:cubicBezTo>
                    <a:pt x="111" y="296"/>
                    <a:pt x="116" y="292"/>
                    <a:pt x="121" y="288"/>
                  </a:cubicBezTo>
                  <a:cubicBezTo>
                    <a:pt x="135" y="278"/>
                    <a:pt x="152" y="271"/>
                    <a:pt x="167" y="268"/>
                  </a:cubicBezTo>
                  <a:cubicBezTo>
                    <a:pt x="150" y="277"/>
                    <a:pt x="140" y="282"/>
                    <a:pt x="123" y="296"/>
                  </a:cubicBezTo>
                  <a:cubicBezTo>
                    <a:pt x="113" y="305"/>
                    <a:pt x="96" y="320"/>
                    <a:pt x="85" y="342"/>
                  </a:cubicBezTo>
                  <a:cubicBezTo>
                    <a:pt x="87" y="344"/>
                    <a:pt x="91" y="346"/>
                    <a:pt x="94" y="346"/>
                  </a:cubicBezTo>
                  <a:cubicBezTo>
                    <a:pt x="97" y="343"/>
                    <a:pt x="109" y="321"/>
                    <a:pt x="128" y="303"/>
                  </a:cubicBezTo>
                  <a:cubicBezTo>
                    <a:pt x="166" y="267"/>
                    <a:pt x="211" y="259"/>
                    <a:pt x="235" y="259"/>
                  </a:cubicBezTo>
                  <a:cubicBezTo>
                    <a:pt x="236" y="249"/>
                    <a:pt x="237" y="239"/>
                    <a:pt x="237" y="229"/>
                  </a:cubicBezTo>
                  <a:cubicBezTo>
                    <a:pt x="237" y="212"/>
                    <a:pt x="235" y="195"/>
                    <a:pt x="231" y="181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9" y="149"/>
                    <a:pt x="261" y="147"/>
                    <a:pt x="261" y="146"/>
                  </a:cubicBezTo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8"/>
            <p:cNvSpPr>
              <a:spLocks/>
            </p:cNvSpPr>
            <p:nvPr/>
          </p:nvSpPr>
          <p:spPr bwMode="gray">
            <a:xfrm>
              <a:off x="3505201" y="3119438"/>
              <a:ext cx="82550" cy="117475"/>
            </a:xfrm>
            <a:custGeom>
              <a:avLst/>
              <a:gdLst>
                <a:gd name="T0" fmla="*/ 20 w 22"/>
                <a:gd name="T1" fmla="*/ 31 h 31"/>
                <a:gd name="T2" fmla="*/ 11 w 22"/>
                <a:gd name="T3" fmla="*/ 28 h 31"/>
                <a:gd name="T4" fmla="*/ 1 w 22"/>
                <a:gd name="T5" fmla="*/ 31 h 31"/>
                <a:gd name="T6" fmla="*/ 0 w 22"/>
                <a:gd name="T7" fmla="*/ 26 h 31"/>
                <a:gd name="T8" fmla="*/ 2 w 22"/>
                <a:gd name="T9" fmla="*/ 24 h 31"/>
                <a:gd name="T10" fmla="*/ 1 w 22"/>
                <a:gd name="T11" fmla="*/ 6 h 31"/>
                <a:gd name="T12" fmla="*/ 8 w 22"/>
                <a:gd name="T13" fmla="*/ 2 h 31"/>
                <a:gd name="T14" fmla="*/ 10 w 22"/>
                <a:gd name="T15" fmla="*/ 0 h 31"/>
                <a:gd name="T16" fmla="*/ 17 w 22"/>
                <a:gd name="T17" fmla="*/ 7 h 31"/>
                <a:gd name="T18" fmla="*/ 19 w 22"/>
                <a:gd name="T19" fmla="*/ 15 h 31"/>
                <a:gd name="T20" fmla="*/ 19 w 22"/>
                <a:gd name="T21" fmla="*/ 25 h 31"/>
                <a:gd name="T22" fmla="*/ 21 w 22"/>
                <a:gd name="T23" fmla="*/ 28 h 31"/>
                <a:gd name="T24" fmla="*/ 20 w 22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19" y="30"/>
                    <a:pt x="14" y="28"/>
                    <a:pt x="11" y="28"/>
                  </a:cubicBezTo>
                  <a:cubicBezTo>
                    <a:pt x="7" y="28"/>
                    <a:pt x="4" y="29"/>
                    <a:pt x="1" y="31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5"/>
                    <a:pt x="2" y="24"/>
                    <a:pt x="2" y="2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6" y="3"/>
                    <a:pt x="8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2" y="1"/>
                    <a:pt x="15" y="4"/>
                    <a:pt x="17" y="7"/>
                  </a:cubicBezTo>
                  <a:cubicBezTo>
                    <a:pt x="18" y="9"/>
                    <a:pt x="19" y="12"/>
                    <a:pt x="19" y="15"/>
                  </a:cubicBezTo>
                  <a:cubicBezTo>
                    <a:pt x="20" y="18"/>
                    <a:pt x="20" y="21"/>
                    <a:pt x="19" y="25"/>
                  </a:cubicBezTo>
                  <a:cubicBezTo>
                    <a:pt x="20" y="25"/>
                    <a:pt x="21" y="26"/>
                    <a:pt x="21" y="28"/>
                  </a:cubicBezTo>
                  <a:cubicBezTo>
                    <a:pt x="22" y="29"/>
                    <a:pt x="21" y="30"/>
                    <a:pt x="2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/>
            <p:cNvSpPr>
              <a:spLocks/>
            </p:cNvSpPr>
            <p:nvPr/>
          </p:nvSpPr>
          <p:spPr bwMode="gray">
            <a:xfrm>
              <a:off x="4165601" y="3319463"/>
              <a:ext cx="161925" cy="128588"/>
            </a:xfrm>
            <a:custGeom>
              <a:avLst/>
              <a:gdLst>
                <a:gd name="T0" fmla="*/ 7 w 43"/>
                <a:gd name="T1" fmla="*/ 34 h 34"/>
                <a:gd name="T2" fmla="*/ 0 w 43"/>
                <a:gd name="T3" fmla="*/ 19 h 34"/>
                <a:gd name="T4" fmla="*/ 43 w 43"/>
                <a:gd name="T5" fmla="*/ 0 h 34"/>
                <a:gd name="T6" fmla="*/ 7 w 43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4">
                  <a:moveTo>
                    <a:pt x="7" y="34"/>
                  </a:moveTo>
                  <a:cubicBezTo>
                    <a:pt x="7" y="30"/>
                    <a:pt x="3" y="21"/>
                    <a:pt x="0" y="19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7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/>
            <p:cNvSpPr>
              <a:spLocks/>
            </p:cNvSpPr>
            <p:nvPr/>
          </p:nvSpPr>
          <p:spPr bwMode="gray">
            <a:xfrm>
              <a:off x="3756026" y="3179763"/>
              <a:ext cx="136525" cy="166688"/>
            </a:xfrm>
            <a:custGeom>
              <a:avLst/>
              <a:gdLst>
                <a:gd name="T0" fmla="*/ 0 w 36"/>
                <a:gd name="T1" fmla="*/ 0 h 44"/>
                <a:gd name="T2" fmla="*/ 36 w 36"/>
                <a:gd name="T3" fmla="*/ 33 h 44"/>
                <a:gd name="T4" fmla="*/ 26 w 36"/>
                <a:gd name="T5" fmla="*/ 44 h 44"/>
                <a:gd name="T6" fmla="*/ 0 w 36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4">
                  <a:moveTo>
                    <a:pt x="0" y="0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32" y="35"/>
                    <a:pt x="27" y="40"/>
                    <a:pt x="26" y="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1"/>
            <p:cNvSpPr>
              <a:spLocks/>
            </p:cNvSpPr>
            <p:nvPr/>
          </p:nvSpPr>
          <p:spPr bwMode="gray">
            <a:xfrm>
              <a:off x="3783013" y="3398838"/>
              <a:ext cx="52388" cy="68263"/>
            </a:xfrm>
            <a:custGeom>
              <a:avLst/>
              <a:gdLst>
                <a:gd name="T0" fmla="*/ 14 w 14"/>
                <a:gd name="T1" fmla="*/ 7 h 18"/>
                <a:gd name="T2" fmla="*/ 12 w 14"/>
                <a:gd name="T3" fmla="*/ 12 h 18"/>
                <a:gd name="T4" fmla="*/ 12 w 14"/>
                <a:gd name="T5" fmla="*/ 18 h 18"/>
                <a:gd name="T6" fmla="*/ 1 w 14"/>
                <a:gd name="T7" fmla="*/ 10 h 18"/>
                <a:gd name="T8" fmla="*/ 0 w 14"/>
                <a:gd name="T9" fmla="*/ 1 h 18"/>
                <a:gd name="T10" fmla="*/ 0 w 14"/>
                <a:gd name="T11" fmla="*/ 0 h 18"/>
                <a:gd name="T12" fmla="*/ 14 w 14"/>
                <a:gd name="T1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8">
                  <a:moveTo>
                    <a:pt x="14" y="7"/>
                  </a:moveTo>
                  <a:cubicBezTo>
                    <a:pt x="13" y="9"/>
                    <a:pt x="12" y="10"/>
                    <a:pt x="12" y="12"/>
                  </a:cubicBezTo>
                  <a:cubicBezTo>
                    <a:pt x="11" y="15"/>
                    <a:pt x="12" y="16"/>
                    <a:pt x="12" y="1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0" y="3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2"/>
            <p:cNvSpPr>
              <a:spLocks/>
            </p:cNvSpPr>
            <p:nvPr/>
          </p:nvSpPr>
          <p:spPr bwMode="gray">
            <a:xfrm>
              <a:off x="3535363" y="3035300"/>
              <a:ext cx="247650" cy="601663"/>
            </a:xfrm>
            <a:custGeom>
              <a:avLst/>
              <a:gdLst>
                <a:gd name="T0" fmla="*/ 19 w 66"/>
                <a:gd name="T1" fmla="*/ 106 h 159"/>
                <a:gd name="T2" fmla="*/ 15 w 66"/>
                <a:gd name="T3" fmla="*/ 36 h 159"/>
                <a:gd name="T4" fmla="*/ 19 w 66"/>
                <a:gd name="T5" fmla="*/ 34 h 159"/>
                <a:gd name="T6" fmla="*/ 19 w 66"/>
                <a:gd name="T7" fmla="*/ 33 h 159"/>
                <a:gd name="T8" fmla="*/ 12 w 66"/>
                <a:gd name="T9" fmla="*/ 30 h 159"/>
                <a:gd name="T10" fmla="*/ 11 w 66"/>
                <a:gd name="T11" fmla="*/ 10 h 159"/>
                <a:gd name="T12" fmla="*/ 3 w 66"/>
                <a:gd name="T13" fmla="*/ 7 h 159"/>
                <a:gd name="T14" fmla="*/ 2 w 66"/>
                <a:gd name="T15" fmla="*/ 0 h 159"/>
                <a:gd name="T16" fmla="*/ 13 w 66"/>
                <a:gd name="T17" fmla="*/ 3 h 159"/>
                <a:gd name="T18" fmla="*/ 17 w 66"/>
                <a:gd name="T19" fmla="*/ 5 h 159"/>
                <a:gd name="T20" fmla="*/ 22 w 66"/>
                <a:gd name="T21" fmla="*/ 7 h 159"/>
                <a:gd name="T22" fmla="*/ 23 w 66"/>
                <a:gd name="T23" fmla="*/ 11 h 159"/>
                <a:gd name="T24" fmla="*/ 57 w 66"/>
                <a:gd name="T25" fmla="*/ 98 h 159"/>
                <a:gd name="T26" fmla="*/ 60 w 66"/>
                <a:gd name="T27" fmla="*/ 114 h 159"/>
                <a:gd name="T28" fmla="*/ 66 w 66"/>
                <a:gd name="T29" fmla="*/ 128 h 159"/>
                <a:gd name="T30" fmla="*/ 48 w 66"/>
                <a:gd name="T31" fmla="*/ 136 h 159"/>
                <a:gd name="T32" fmla="*/ 36 w 66"/>
                <a:gd name="T33" fmla="*/ 159 h 159"/>
                <a:gd name="T34" fmla="*/ 19 w 66"/>
                <a:gd name="T35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59">
                  <a:moveTo>
                    <a:pt x="19" y="106"/>
                  </a:moveTo>
                  <a:cubicBezTo>
                    <a:pt x="19" y="105"/>
                    <a:pt x="15" y="39"/>
                    <a:pt x="15" y="36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6" y="33"/>
                    <a:pt x="13" y="32"/>
                    <a:pt x="12" y="3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0"/>
                    <a:pt x="4" y="9"/>
                    <a:pt x="3" y="7"/>
                  </a:cubicBezTo>
                  <a:cubicBezTo>
                    <a:pt x="1" y="6"/>
                    <a:pt x="0" y="4"/>
                    <a:pt x="2" y="0"/>
                  </a:cubicBezTo>
                  <a:cubicBezTo>
                    <a:pt x="3" y="1"/>
                    <a:pt x="9" y="3"/>
                    <a:pt x="13" y="3"/>
                  </a:cubicBezTo>
                  <a:cubicBezTo>
                    <a:pt x="14" y="3"/>
                    <a:pt x="16" y="5"/>
                    <a:pt x="17" y="5"/>
                  </a:cubicBezTo>
                  <a:cubicBezTo>
                    <a:pt x="18" y="6"/>
                    <a:pt x="21" y="7"/>
                    <a:pt x="22" y="7"/>
                  </a:cubicBezTo>
                  <a:cubicBezTo>
                    <a:pt x="23" y="8"/>
                    <a:pt x="23" y="10"/>
                    <a:pt x="23" y="11"/>
                  </a:cubicBezTo>
                  <a:cubicBezTo>
                    <a:pt x="24" y="12"/>
                    <a:pt x="57" y="97"/>
                    <a:pt x="57" y="98"/>
                  </a:cubicBezTo>
                  <a:cubicBezTo>
                    <a:pt x="58" y="99"/>
                    <a:pt x="60" y="113"/>
                    <a:pt x="60" y="114"/>
                  </a:cubicBezTo>
                  <a:cubicBezTo>
                    <a:pt x="60" y="115"/>
                    <a:pt x="65" y="127"/>
                    <a:pt x="66" y="128"/>
                  </a:cubicBezTo>
                  <a:cubicBezTo>
                    <a:pt x="61" y="128"/>
                    <a:pt x="54" y="130"/>
                    <a:pt x="48" y="136"/>
                  </a:cubicBezTo>
                  <a:cubicBezTo>
                    <a:pt x="43" y="141"/>
                    <a:pt x="38" y="154"/>
                    <a:pt x="36" y="159"/>
                  </a:cubicBezTo>
                  <a:cubicBezTo>
                    <a:pt x="36" y="156"/>
                    <a:pt x="20" y="107"/>
                    <a:pt x="1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3"/>
            <p:cNvSpPr>
              <a:spLocks/>
            </p:cNvSpPr>
            <p:nvPr/>
          </p:nvSpPr>
          <p:spPr bwMode="gray">
            <a:xfrm>
              <a:off x="3673476" y="3535363"/>
              <a:ext cx="206375" cy="407988"/>
            </a:xfrm>
            <a:custGeom>
              <a:avLst/>
              <a:gdLst>
                <a:gd name="T0" fmla="*/ 24 w 55"/>
                <a:gd name="T1" fmla="*/ 55 h 108"/>
                <a:gd name="T2" fmla="*/ 14 w 55"/>
                <a:gd name="T3" fmla="*/ 88 h 108"/>
                <a:gd name="T4" fmla="*/ 0 w 55"/>
                <a:gd name="T5" fmla="*/ 108 h 108"/>
                <a:gd name="T6" fmla="*/ 5 w 55"/>
                <a:gd name="T7" fmla="*/ 73 h 108"/>
                <a:gd name="T8" fmla="*/ 5 w 55"/>
                <a:gd name="T9" fmla="*/ 36 h 108"/>
                <a:gd name="T10" fmla="*/ 19 w 55"/>
                <a:gd name="T11" fmla="*/ 9 h 108"/>
                <a:gd name="T12" fmla="*/ 44 w 55"/>
                <a:gd name="T13" fmla="*/ 3 h 108"/>
                <a:gd name="T14" fmla="*/ 55 w 55"/>
                <a:gd name="T15" fmla="*/ 22 h 108"/>
                <a:gd name="T16" fmla="*/ 37 w 55"/>
                <a:gd name="T17" fmla="*/ 26 h 108"/>
                <a:gd name="T18" fmla="*/ 24 w 55"/>
                <a:gd name="T19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108">
                  <a:moveTo>
                    <a:pt x="24" y="55"/>
                  </a:moveTo>
                  <a:cubicBezTo>
                    <a:pt x="22" y="68"/>
                    <a:pt x="19" y="80"/>
                    <a:pt x="14" y="88"/>
                  </a:cubicBezTo>
                  <a:cubicBezTo>
                    <a:pt x="11" y="93"/>
                    <a:pt x="3" y="104"/>
                    <a:pt x="0" y="108"/>
                  </a:cubicBezTo>
                  <a:cubicBezTo>
                    <a:pt x="3" y="101"/>
                    <a:pt x="6" y="85"/>
                    <a:pt x="5" y="73"/>
                  </a:cubicBezTo>
                  <a:cubicBezTo>
                    <a:pt x="5" y="65"/>
                    <a:pt x="3" y="48"/>
                    <a:pt x="5" y="36"/>
                  </a:cubicBezTo>
                  <a:cubicBezTo>
                    <a:pt x="7" y="24"/>
                    <a:pt x="11" y="17"/>
                    <a:pt x="19" y="9"/>
                  </a:cubicBezTo>
                  <a:cubicBezTo>
                    <a:pt x="23" y="5"/>
                    <a:pt x="32" y="0"/>
                    <a:pt x="44" y="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49" y="21"/>
                    <a:pt x="42" y="22"/>
                    <a:pt x="37" y="26"/>
                  </a:cubicBezTo>
                  <a:cubicBezTo>
                    <a:pt x="28" y="33"/>
                    <a:pt x="25" y="42"/>
                    <a:pt x="24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4"/>
            <p:cNvSpPr>
              <a:spLocks/>
            </p:cNvSpPr>
            <p:nvPr/>
          </p:nvSpPr>
          <p:spPr bwMode="gray">
            <a:xfrm>
              <a:off x="3767138" y="3640138"/>
              <a:ext cx="180975" cy="201613"/>
            </a:xfrm>
            <a:custGeom>
              <a:avLst/>
              <a:gdLst>
                <a:gd name="T0" fmla="*/ 0 w 48"/>
                <a:gd name="T1" fmla="*/ 53 h 53"/>
                <a:gd name="T2" fmla="*/ 6 w 48"/>
                <a:gd name="T3" fmla="*/ 27 h 53"/>
                <a:gd name="T4" fmla="*/ 17 w 48"/>
                <a:gd name="T5" fmla="*/ 3 h 53"/>
                <a:gd name="T6" fmla="*/ 30 w 48"/>
                <a:gd name="T7" fmla="*/ 0 h 53"/>
                <a:gd name="T8" fmla="*/ 41 w 48"/>
                <a:gd name="T9" fmla="*/ 24 h 53"/>
                <a:gd name="T10" fmla="*/ 48 w 48"/>
                <a:gd name="T11" fmla="*/ 27 h 53"/>
                <a:gd name="T12" fmla="*/ 0 w 48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">
                  <a:moveTo>
                    <a:pt x="0" y="53"/>
                  </a:moveTo>
                  <a:cubicBezTo>
                    <a:pt x="2" y="48"/>
                    <a:pt x="6" y="32"/>
                    <a:pt x="6" y="27"/>
                  </a:cubicBezTo>
                  <a:cubicBezTo>
                    <a:pt x="8" y="20"/>
                    <a:pt x="9" y="10"/>
                    <a:pt x="17" y="3"/>
                  </a:cubicBezTo>
                  <a:cubicBezTo>
                    <a:pt x="21" y="0"/>
                    <a:pt x="27" y="0"/>
                    <a:pt x="30" y="0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2" y="26"/>
                    <a:pt x="45" y="27"/>
                    <a:pt x="48" y="27"/>
                  </a:cubicBezTo>
                  <a:cubicBezTo>
                    <a:pt x="37" y="30"/>
                    <a:pt x="10" y="43"/>
                    <a:pt x="0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5"/>
            <p:cNvSpPr>
              <a:spLocks/>
            </p:cNvSpPr>
            <p:nvPr/>
          </p:nvSpPr>
          <p:spPr bwMode="gray">
            <a:xfrm>
              <a:off x="4124326" y="3530600"/>
              <a:ext cx="95250" cy="152400"/>
            </a:xfrm>
            <a:custGeom>
              <a:avLst/>
              <a:gdLst>
                <a:gd name="T0" fmla="*/ 2 w 25"/>
                <a:gd name="T1" fmla="*/ 8 h 40"/>
                <a:gd name="T2" fmla="*/ 2 w 25"/>
                <a:gd name="T3" fmla="*/ 16 h 40"/>
                <a:gd name="T4" fmla="*/ 9 w 25"/>
                <a:gd name="T5" fmla="*/ 29 h 40"/>
                <a:gd name="T6" fmla="*/ 14 w 25"/>
                <a:gd name="T7" fmla="*/ 40 h 40"/>
                <a:gd name="T8" fmla="*/ 25 w 25"/>
                <a:gd name="T9" fmla="*/ 40 h 40"/>
                <a:gd name="T10" fmla="*/ 11 w 25"/>
                <a:gd name="T11" fmla="*/ 14 h 40"/>
                <a:gd name="T12" fmla="*/ 11 w 25"/>
                <a:gd name="T13" fmla="*/ 0 h 40"/>
                <a:gd name="T14" fmla="*/ 2 w 25"/>
                <a:gd name="T15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2" y="8"/>
                  </a:moveTo>
                  <a:cubicBezTo>
                    <a:pt x="0" y="11"/>
                    <a:pt x="1" y="14"/>
                    <a:pt x="2" y="16"/>
                  </a:cubicBezTo>
                  <a:cubicBezTo>
                    <a:pt x="3" y="18"/>
                    <a:pt x="9" y="29"/>
                    <a:pt x="9" y="29"/>
                  </a:cubicBezTo>
                  <a:cubicBezTo>
                    <a:pt x="11" y="34"/>
                    <a:pt x="12" y="36"/>
                    <a:pt x="14" y="40"/>
                  </a:cubicBezTo>
                  <a:cubicBezTo>
                    <a:pt x="17" y="40"/>
                    <a:pt x="21" y="40"/>
                    <a:pt x="25" y="40"/>
                  </a:cubicBezTo>
                  <a:cubicBezTo>
                    <a:pt x="21" y="31"/>
                    <a:pt x="11" y="14"/>
                    <a:pt x="11" y="1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4" y="5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6"/>
            <p:cNvSpPr>
              <a:spLocks/>
            </p:cNvSpPr>
            <p:nvPr/>
          </p:nvSpPr>
          <p:spPr bwMode="gray">
            <a:xfrm>
              <a:off x="3948113" y="3065463"/>
              <a:ext cx="68263" cy="223838"/>
            </a:xfrm>
            <a:custGeom>
              <a:avLst/>
              <a:gdLst>
                <a:gd name="T0" fmla="*/ 0 w 18"/>
                <a:gd name="T1" fmla="*/ 57 h 59"/>
                <a:gd name="T2" fmla="*/ 18 w 18"/>
                <a:gd name="T3" fmla="*/ 59 h 59"/>
                <a:gd name="T4" fmla="*/ 8 w 18"/>
                <a:gd name="T5" fmla="*/ 0 h 59"/>
                <a:gd name="T6" fmla="*/ 0 w 18"/>
                <a:gd name="T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9">
                  <a:moveTo>
                    <a:pt x="0" y="57"/>
                  </a:moveTo>
                  <a:cubicBezTo>
                    <a:pt x="5" y="56"/>
                    <a:pt x="15" y="57"/>
                    <a:pt x="18" y="59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7"/>
            <p:cNvSpPr>
              <a:spLocks/>
            </p:cNvSpPr>
            <p:nvPr/>
          </p:nvSpPr>
          <p:spPr bwMode="gray">
            <a:xfrm>
              <a:off x="3535363" y="3035300"/>
              <a:ext cx="247650" cy="601663"/>
            </a:xfrm>
            <a:custGeom>
              <a:avLst/>
              <a:gdLst>
                <a:gd name="T0" fmla="*/ 23 w 66"/>
                <a:gd name="T1" fmla="*/ 11 h 159"/>
                <a:gd name="T2" fmla="*/ 22 w 66"/>
                <a:gd name="T3" fmla="*/ 7 h 159"/>
                <a:gd name="T4" fmla="*/ 17 w 66"/>
                <a:gd name="T5" fmla="*/ 5 h 159"/>
                <a:gd name="T6" fmla="*/ 13 w 66"/>
                <a:gd name="T7" fmla="*/ 3 h 159"/>
                <a:gd name="T8" fmla="*/ 2 w 66"/>
                <a:gd name="T9" fmla="*/ 0 h 159"/>
                <a:gd name="T10" fmla="*/ 3 w 66"/>
                <a:gd name="T11" fmla="*/ 7 h 159"/>
                <a:gd name="T12" fmla="*/ 11 w 66"/>
                <a:gd name="T13" fmla="*/ 10 h 159"/>
                <a:gd name="T14" fmla="*/ 12 w 66"/>
                <a:gd name="T15" fmla="*/ 30 h 159"/>
                <a:gd name="T16" fmla="*/ 19 w 66"/>
                <a:gd name="T17" fmla="*/ 33 h 159"/>
                <a:gd name="T18" fmla="*/ 19 w 66"/>
                <a:gd name="T19" fmla="*/ 34 h 159"/>
                <a:gd name="T20" fmla="*/ 15 w 66"/>
                <a:gd name="T21" fmla="*/ 36 h 159"/>
                <a:gd name="T22" fmla="*/ 19 w 66"/>
                <a:gd name="T23" fmla="*/ 106 h 159"/>
                <a:gd name="T24" fmla="*/ 36 w 66"/>
                <a:gd name="T25" fmla="*/ 159 h 159"/>
                <a:gd name="T26" fmla="*/ 48 w 66"/>
                <a:gd name="T27" fmla="*/ 136 h 159"/>
                <a:gd name="T28" fmla="*/ 66 w 66"/>
                <a:gd name="T29" fmla="*/ 128 h 159"/>
                <a:gd name="T30" fmla="*/ 60 w 66"/>
                <a:gd name="T31" fmla="*/ 114 h 159"/>
                <a:gd name="T32" fmla="*/ 57 w 66"/>
                <a:gd name="T33" fmla="*/ 98 h 159"/>
                <a:gd name="T34" fmla="*/ 23 w 66"/>
                <a:gd name="T35" fmla="*/ 1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59">
                  <a:moveTo>
                    <a:pt x="23" y="11"/>
                  </a:moveTo>
                  <a:cubicBezTo>
                    <a:pt x="23" y="10"/>
                    <a:pt x="23" y="8"/>
                    <a:pt x="22" y="7"/>
                  </a:cubicBezTo>
                  <a:cubicBezTo>
                    <a:pt x="21" y="7"/>
                    <a:pt x="18" y="6"/>
                    <a:pt x="17" y="5"/>
                  </a:cubicBezTo>
                  <a:cubicBezTo>
                    <a:pt x="16" y="5"/>
                    <a:pt x="14" y="3"/>
                    <a:pt x="13" y="3"/>
                  </a:cubicBezTo>
                  <a:cubicBezTo>
                    <a:pt x="9" y="3"/>
                    <a:pt x="3" y="1"/>
                    <a:pt x="2" y="0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4" y="9"/>
                    <a:pt x="8" y="10"/>
                    <a:pt x="11" y="1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32"/>
                    <a:pt x="16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9"/>
                    <a:pt x="19" y="105"/>
                    <a:pt x="19" y="106"/>
                  </a:cubicBezTo>
                  <a:cubicBezTo>
                    <a:pt x="20" y="107"/>
                    <a:pt x="36" y="156"/>
                    <a:pt x="36" y="159"/>
                  </a:cubicBezTo>
                  <a:cubicBezTo>
                    <a:pt x="38" y="154"/>
                    <a:pt x="43" y="141"/>
                    <a:pt x="48" y="136"/>
                  </a:cubicBezTo>
                  <a:cubicBezTo>
                    <a:pt x="54" y="130"/>
                    <a:pt x="61" y="128"/>
                    <a:pt x="66" y="128"/>
                  </a:cubicBezTo>
                  <a:cubicBezTo>
                    <a:pt x="65" y="127"/>
                    <a:pt x="60" y="115"/>
                    <a:pt x="60" y="114"/>
                  </a:cubicBezTo>
                  <a:cubicBezTo>
                    <a:pt x="60" y="113"/>
                    <a:pt x="58" y="99"/>
                    <a:pt x="57" y="98"/>
                  </a:cubicBezTo>
                  <a:cubicBezTo>
                    <a:pt x="57" y="97"/>
                    <a:pt x="24" y="12"/>
                    <a:pt x="23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8"/>
            <p:cNvSpPr>
              <a:spLocks/>
            </p:cNvSpPr>
            <p:nvPr/>
          </p:nvSpPr>
          <p:spPr bwMode="gray">
            <a:xfrm>
              <a:off x="3489326" y="2994025"/>
              <a:ext cx="117475" cy="46038"/>
            </a:xfrm>
            <a:custGeom>
              <a:avLst/>
              <a:gdLst>
                <a:gd name="T0" fmla="*/ 15 w 31"/>
                <a:gd name="T1" fmla="*/ 6 h 12"/>
                <a:gd name="T2" fmla="*/ 30 w 31"/>
                <a:gd name="T3" fmla="*/ 12 h 12"/>
                <a:gd name="T4" fmla="*/ 27 w 31"/>
                <a:gd name="T5" fmla="*/ 3 h 12"/>
                <a:gd name="T6" fmla="*/ 14 w 31"/>
                <a:gd name="T7" fmla="*/ 0 h 12"/>
                <a:gd name="T8" fmla="*/ 3 w 31"/>
                <a:gd name="T9" fmla="*/ 3 h 12"/>
                <a:gd name="T10" fmla="*/ 0 w 31"/>
                <a:gd name="T11" fmla="*/ 11 h 12"/>
                <a:gd name="T12" fmla="*/ 15 w 31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2">
                  <a:moveTo>
                    <a:pt x="15" y="6"/>
                  </a:moveTo>
                  <a:cubicBezTo>
                    <a:pt x="24" y="6"/>
                    <a:pt x="28" y="10"/>
                    <a:pt x="30" y="12"/>
                  </a:cubicBezTo>
                  <a:cubicBezTo>
                    <a:pt x="31" y="8"/>
                    <a:pt x="30" y="6"/>
                    <a:pt x="27" y="3"/>
                  </a:cubicBezTo>
                  <a:cubicBezTo>
                    <a:pt x="25" y="1"/>
                    <a:pt x="21" y="0"/>
                    <a:pt x="14" y="0"/>
                  </a:cubicBezTo>
                  <a:cubicBezTo>
                    <a:pt x="10" y="0"/>
                    <a:pt x="5" y="1"/>
                    <a:pt x="3" y="3"/>
                  </a:cubicBezTo>
                  <a:cubicBezTo>
                    <a:pt x="0" y="5"/>
                    <a:pt x="0" y="8"/>
                    <a:pt x="0" y="11"/>
                  </a:cubicBezTo>
                  <a:cubicBezTo>
                    <a:pt x="1" y="9"/>
                    <a:pt x="7" y="6"/>
                    <a:pt x="15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9"/>
            <p:cNvSpPr>
              <a:spLocks/>
            </p:cNvSpPr>
            <p:nvPr/>
          </p:nvSpPr>
          <p:spPr bwMode="gray">
            <a:xfrm>
              <a:off x="3482976" y="2778125"/>
              <a:ext cx="242888" cy="106363"/>
            </a:xfrm>
            <a:custGeom>
              <a:avLst/>
              <a:gdLst>
                <a:gd name="T0" fmla="*/ 0 w 65"/>
                <a:gd name="T1" fmla="*/ 14 h 28"/>
                <a:gd name="T2" fmla="*/ 2 w 65"/>
                <a:gd name="T3" fmla="*/ 24 h 28"/>
                <a:gd name="T4" fmla="*/ 7 w 65"/>
                <a:gd name="T5" fmla="*/ 27 h 28"/>
                <a:gd name="T6" fmla="*/ 17 w 65"/>
                <a:gd name="T7" fmla="*/ 23 h 28"/>
                <a:gd name="T8" fmla="*/ 26 w 65"/>
                <a:gd name="T9" fmla="*/ 28 h 28"/>
                <a:gd name="T10" fmla="*/ 32 w 65"/>
                <a:gd name="T11" fmla="*/ 26 h 28"/>
                <a:gd name="T12" fmla="*/ 36 w 65"/>
                <a:gd name="T13" fmla="*/ 28 h 28"/>
                <a:gd name="T14" fmla="*/ 41 w 65"/>
                <a:gd name="T15" fmla="*/ 22 h 28"/>
                <a:gd name="T16" fmla="*/ 62 w 65"/>
                <a:gd name="T17" fmla="*/ 12 h 28"/>
                <a:gd name="T18" fmla="*/ 65 w 65"/>
                <a:gd name="T19" fmla="*/ 2 h 28"/>
                <a:gd name="T20" fmla="*/ 52 w 65"/>
                <a:gd name="T21" fmla="*/ 8 h 28"/>
                <a:gd name="T22" fmla="*/ 40 w 65"/>
                <a:gd name="T23" fmla="*/ 6 h 28"/>
                <a:gd name="T24" fmla="*/ 41 w 65"/>
                <a:gd name="T25" fmla="*/ 0 h 28"/>
                <a:gd name="T26" fmla="*/ 28 w 65"/>
                <a:gd name="T27" fmla="*/ 2 h 28"/>
                <a:gd name="T28" fmla="*/ 15 w 65"/>
                <a:gd name="T29" fmla="*/ 1 h 28"/>
                <a:gd name="T30" fmla="*/ 0 w 65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28">
                  <a:moveTo>
                    <a:pt x="0" y="14"/>
                  </a:moveTo>
                  <a:cubicBezTo>
                    <a:pt x="0" y="18"/>
                    <a:pt x="1" y="21"/>
                    <a:pt x="2" y="24"/>
                  </a:cubicBezTo>
                  <a:cubicBezTo>
                    <a:pt x="3" y="25"/>
                    <a:pt x="5" y="27"/>
                    <a:pt x="7" y="27"/>
                  </a:cubicBezTo>
                  <a:cubicBezTo>
                    <a:pt x="9" y="27"/>
                    <a:pt x="12" y="22"/>
                    <a:pt x="17" y="23"/>
                  </a:cubicBezTo>
                  <a:cubicBezTo>
                    <a:pt x="21" y="23"/>
                    <a:pt x="23" y="28"/>
                    <a:pt x="26" y="28"/>
                  </a:cubicBezTo>
                  <a:cubicBezTo>
                    <a:pt x="28" y="28"/>
                    <a:pt x="29" y="26"/>
                    <a:pt x="32" y="26"/>
                  </a:cubicBezTo>
                  <a:cubicBezTo>
                    <a:pt x="34" y="25"/>
                    <a:pt x="34" y="26"/>
                    <a:pt x="36" y="28"/>
                  </a:cubicBezTo>
                  <a:cubicBezTo>
                    <a:pt x="36" y="26"/>
                    <a:pt x="38" y="24"/>
                    <a:pt x="41" y="22"/>
                  </a:cubicBezTo>
                  <a:cubicBezTo>
                    <a:pt x="44" y="19"/>
                    <a:pt x="57" y="17"/>
                    <a:pt x="62" y="12"/>
                  </a:cubicBezTo>
                  <a:cubicBezTo>
                    <a:pt x="65" y="10"/>
                    <a:pt x="65" y="5"/>
                    <a:pt x="65" y="2"/>
                  </a:cubicBezTo>
                  <a:cubicBezTo>
                    <a:pt x="63" y="5"/>
                    <a:pt x="57" y="8"/>
                    <a:pt x="52" y="8"/>
                  </a:cubicBezTo>
                  <a:cubicBezTo>
                    <a:pt x="49" y="9"/>
                    <a:pt x="42" y="7"/>
                    <a:pt x="40" y="6"/>
                  </a:cubicBezTo>
                  <a:cubicBezTo>
                    <a:pt x="41" y="4"/>
                    <a:pt x="42" y="2"/>
                    <a:pt x="41" y="0"/>
                  </a:cubicBezTo>
                  <a:cubicBezTo>
                    <a:pt x="39" y="1"/>
                    <a:pt x="31" y="2"/>
                    <a:pt x="28" y="2"/>
                  </a:cubicBezTo>
                  <a:cubicBezTo>
                    <a:pt x="25" y="2"/>
                    <a:pt x="19" y="1"/>
                    <a:pt x="15" y="1"/>
                  </a:cubicBezTo>
                  <a:cubicBezTo>
                    <a:pt x="5" y="1"/>
                    <a:pt x="0" y="8"/>
                    <a:pt x="0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0"/>
            <p:cNvSpPr>
              <a:spLocks/>
            </p:cNvSpPr>
            <p:nvPr/>
          </p:nvSpPr>
          <p:spPr bwMode="gray">
            <a:xfrm>
              <a:off x="3422651" y="2895600"/>
              <a:ext cx="247650" cy="125413"/>
            </a:xfrm>
            <a:custGeom>
              <a:avLst/>
              <a:gdLst>
                <a:gd name="T0" fmla="*/ 33 w 66"/>
                <a:gd name="T1" fmla="*/ 14 h 33"/>
                <a:gd name="T2" fmla="*/ 65 w 66"/>
                <a:gd name="T3" fmla="*/ 32 h 33"/>
                <a:gd name="T4" fmla="*/ 65 w 66"/>
                <a:gd name="T5" fmla="*/ 25 h 33"/>
                <a:gd name="T6" fmla="*/ 62 w 66"/>
                <a:gd name="T7" fmla="*/ 15 h 33"/>
                <a:gd name="T8" fmla="*/ 63 w 66"/>
                <a:gd name="T9" fmla="*/ 9 h 33"/>
                <a:gd name="T10" fmla="*/ 55 w 66"/>
                <a:gd name="T11" fmla="*/ 10 h 33"/>
                <a:gd name="T12" fmla="*/ 51 w 66"/>
                <a:gd name="T13" fmla="*/ 3 h 33"/>
                <a:gd name="T14" fmla="*/ 41 w 66"/>
                <a:gd name="T15" fmla="*/ 5 h 33"/>
                <a:gd name="T16" fmla="*/ 33 w 66"/>
                <a:gd name="T17" fmla="*/ 0 h 33"/>
                <a:gd name="T18" fmla="*/ 24 w 66"/>
                <a:gd name="T19" fmla="*/ 5 h 33"/>
                <a:gd name="T20" fmla="*/ 16 w 66"/>
                <a:gd name="T21" fmla="*/ 4 h 33"/>
                <a:gd name="T22" fmla="*/ 13 w 66"/>
                <a:gd name="T23" fmla="*/ 7 h 33"/>
                <a:gd name="T24" fmla="*/ 9 w 66"/>
                <a:gd name="T25" fmla="*/ 10 h 33"/>
                <a:gd name="T26" fmla="*/ 4 w 66"/>
                <a:gd name="T27" fmla="*/ 9 h 33"/>
                <a:gd name="T28" fmla="*/ 4 w 66"/>
                <a:gd name="T29" fmla="*/ 16 h 33"/>
                <a:gd name="T30" fmla="*/ 0 w 66"/>
                <a:gd name="T31" fmla="*/ 26 h 33"/>
                <a:gd name="T32" fmla="*/ 2 w 66"/>
                <a:gd name="T33" fmla="*/ 33 h 33"/>
                <a:gd name="T34" fmla="*/ 33 w 66"/>
                <a:gd name="T35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3">
                  <a:moveTo>
                    <a:pt x="33" y="14"/>
                  </a:moveTo>
                  <a:cubicBezTo>
                    <a:pt x="55" y="14"/>
                    <a:pt x="64" y="24"/>
                    <a:pt x="65" y="32"/>
                  </a:cubicBezTo>
                  <a:cubicBezTo>
                    <a:pt x="66" y="30"/>
                    <a:pt x="66" y="28"/>
                    <a:pt x="65" y="25"/>
                  </a:cubicBezTo>
                  <a:cubicBezTo>
                    <a:pt x="65" y="23"/>
                    <a:pt x="62" y="17"/>
                    <a:pt x="62" y="15"/>
                  </a:cubicBezTo>
                  <a:cubicBezTo>
                    <a:pt x="62" y="13"/>
                    <a:pt x="62" y="11"/>
                    <a:pt x="63" y="9"/>
                  </a:cubicBezTo>
                  <a:cubicBezTo>
                    <a:pt x="61" y="10"/>
                    <a:pt x="57" y="12"/>
                    <a:pt x="55" y="10"/>
                  </a:cubicBezTo>
                  <a:cubicBezTo>
                    <a:pt x="52" y="8"/>
                    <a:pt x="54" y="4"/>
                    <a:pt x="51" y="3"/>
                  </a:cubicBezTo>
                  <a:cubicBezTo>
                    <a:pt x="48" y="2"/>
                    <a:pt x="44" y="5"/>
                    <a:pt x="41" y="5"/>
                  </a:cubicBezTo>
                  <a:cubicBezTo>
                    <a:pt x="38" y="4"/>
                    <a:pt x="35" y="0"/>
                    <a:pt x="33" y="0"/>
                  </a:cubicBezTo>
                  <a:cubicBezTo>
                    <a:pt x="29" y="0"/>
                    <a:pt x="28" y="4"/>
                    <a:pt x="24" y="5"/>
                  </a:cubicBezTo>
                  <a:cubicBezTo>
                    <a:pt x="21" y="5"/>
                    <a:pt x="18" y="4"/>
                    <a:pt x="16" y="4"/>
                  </a:cubicBezTo>
                  <a:cubicBezTo>
                    <a:pt x="15" y="4"/>
                    <a:pt x="13" y="5"/>
                    <a:pt x="13" y="7"/>
                  </a:cubicBezTo>
                  <a:cubicBezTo>
                    <a:pt x="12" y="9"/>
                    <a:pt x="11" y="10"/>
                    <a:pt x="9" y="10"/>
                  </a:cubicBezTo>
                  <a:cubicBezTo>
                    <a:pt x="7" y="11"/>
                    <a:pt x="5" y="9"/>
                    <a:pt x="4" y="9"/>
                  </a:cubicBezTo>
                  <a:cubicBezTo>
                    <a:pt x="4" y="10"/>
                    <a:pt x="5" y="14"/>
                    <a:pt x="4" y="16"/>
                  </a:cubicBezTo>
                  <a:cubicBezTo>
                    <a:pt x="3" y="19"/>
                    <a:pt x="1" y="22"/>
                    <a:pt x="0" y="26"/>
                  </a:cubicBezTo>
                  <a:cubicBezTo>
                    <a:pt x="0" y="29"/>
                    <a:pt x="1" y="30"/>
                    <a:pt x="2" y="33"/>
                  </a:cubicBezTo>
                  <a:cubicBezTo>
                    <a:pt x="1" y="21"/>
                    <a:pt x="14" y="14"/>
                    <a:pt x="33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1"/>
            <p:cNvSpPr>
              <a:spLocks/>
            </p:cNvSpPr>
            <p:nvPr/>
          </p:nvSpPr>
          <p:spPr bwMode="gray">
            <a:xfrm>
              <a:off x="3463926" y="3046413"/>
              <a:ext cx="71438" cy="103188"/>
            </a:xfrm>
            <a:custGeom>
              <a:avLst/>
              <a:gdLst>
                <a:gd name="T0" fmla="*/ 9 w 19"/>
                <a:gd name="T1" fmla="*/ 15 h 27"/>
                <a:gd name="T2" fmla="*/ 2 w 19"/>
                <a:gd name="T3" fmla="*/ 20 h 27"/>
                <a:gd name="T4" fmla="*/ 6 w 19"/>
                <a:gd name="T5" fmla="*/ 27 h 27"/>
                <a:gd name="T6" fmla="*/ 10 w 19"/>
                <a:gd name="T7" fmla="*/ 22 h 27"/>
                <a:gd name="T8" fmla="*/ 13 w 19"/>
                <a:gd name="T9" fmla="*/ 19 h 27"/>
                <a:gd name="T10" fmla="*/ 15 w 19"/>
                <a:gd name="T11" fmla="*/ 17 h 27"/>
                <a:gd name="T12" fmla="*/ 14 w 19"/>
                <a:gd name="T13" fmla="*/ 14 h 27"/>
                <a:gd name="T14" fmla="*/ 18 w 19"/>
                <a:gd name="T15" fmla="*/ 13 h 27"/>
                <a:gd name="T16" fmla="*/ 19 w 19"/>
                <a:gd name="T17" fmla="*/ 10 h 27"/>
                <a:gd name="T18" fmla="*/ 17 w 19"/>
                <a:gd name="T19" fmla="*/ 8 h 27"/>
                <a:gd name="T20" fmla="*/ 11 w 19"/>
                <a:gd name="T21" fmla="*/ 8 h 27"/>
                <a:gd name="T22" fmla="*/ 14 w 19"/>
                <a:gd name="T23" fmla="*/ 6 h 27"/>
                <a:gd name="T24" fmla="*/ 16 w 19"/>
                <a:gd name="T25" fmla="*/ 4 h 27"/>
                <a:gd name="T26" fmla="*/ 15 w 19"/>
                <a:gd name="T27" fmla="*/ 0 h 27"/>
                <a:gd name="T28" fmla="*/ 2 w 19"/>
                <a:gd name="T29" fmla="*/ 6 h 27"/>
                <a:gd name="T30" fmla="*/ 4 w 19"/>
                <a:gd name="T31" fmla="*/ 9 h 27"/>
                <a:gd name="T32" fmla="*/ 1 w 19"/>
                <a:gd name="T33" fmla="*/ 9 h 27"/>
                <a:gd name="T34" fmla="*/ 1 w 19"/>
                <a:gd name="T35" fmla="*/ 16 h 27"/>
                <a:gd name="T36" fmla="*/ 9 w 19"/>
                <a:gd name="T37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7">
                  <a:moveTo>
                    <a:pt x="9" y="15"/>
                  </a:moveTo>
                  <a:cubicBezTo>
                    <a:pt x="7" y="16"/>
                    <a:pt x="4" y="18"/>
                    <a:pt x="2" y="20"/>
                  </a:cubicBezTo>
                  <a:cubicBezTo>
                    <a:pt x="3" y="22"/>
                    <a:pt x="5" y="26"/>
                    <a:pt x="6" y="27"/>
                  </a:cubicBezTo>
                  <a:cubicBezTo>
                    <a:pt x="7" y="25"/>
                    <a:pt x="9" y="22"/>
                    <a:pt x="10" y="22"/>
                  </a:cubicBezTo>
                  <a:cubicBezTo>
                    <a:pt x="11" y="21"/>
                    <a:pt x="12" y="20"/>
                    <a:pt x="13" y="19"/>
                  </a:cubicBezTo>
                  <a:cubicBezTo>
                    <a:pt x="15" y="19"/>
                    <a:pt x="15" y="18"/>
                    <a:pt x="15" y="17"/>
                  </a:cubicBezTo>
                  <a:cubicBezTo>
                    <a:pt x="15" y="16"/>
                    <a:pt x="15" y="15"/>
                    <a:pt x="14" y="14"/>
                  </a:cubicBezTo>
                  <a:cubicBezTo>
                    <a:pt x="15" y="14"/>
                    <a:pt x="17" y="14"/>
                    <a:pt x="18" y="13"/>
                  </a:cubicBezTo>
                  <a:cubicBezTo>
                    <a:pt x="19" y="12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ubicBezTo>
                    <a:pt x="16" y="8"/>
                    <a:pt x="12" y="8"/>
                    <a:pt x="11" y="8"/>
                  </a:cubicBezTo>
                  <a:cubicBezTo>
                    <a:pt x="11" y="8"/>
                    <a:pt x="13" y="7"/>
                    <a:pt x="14" y="6"/>
                  </a:cubicBezTo>
                  <a:cubicBezTo>
                    <a:pt x="15" y="6"/>
                    <a:pt x="15" y="5"/>
                    <a:pt x="16" y="4"/>
                  </a:cubicBezTo>
                  <a:cubicBezTo>
                    <a:pt x="16" y="4"/>
                    <a:pt x="16" y="2"/>
                    <a:pt x="15" y="0"/>
                  </a:cubicBezTo>
                  <a:cubicBezTo>
                    <a:pt x="11" y="0"/>
                    <a:pt x="4" y="4"/>
                    <a:pt x="2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1" y="14"/>
                    <a:pt x="1" y="16"/>
                  </a:cubicBezTo>
                  <a:cubicBezTo>
                    <a:pt x="4" y="15"/>
                    <a:pt x="7" y="15"/>
                    <a:pt x="9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2"/>
            <p:cNvSpPr>
              <a:spLocks noEditPoints="1"/>
            </p:cNvSpPr>
            <p:nvPr/>
          </p:nvSpPr>
          <p:spPr bwMode="gray">
            <a:xfrm>
              <a:off x="3846513" y="3303588"/>
              <a:ext cx="312738" cy="431800"/>
            </a:xfrm>
            <a:custGeom>
              <a:avLst/>
              <a:gdLst>
                <a:gd name="T0" fmla="*/ 64 w 83"/>
                <a:gd name="T1" fmla="*/ 13 h 114"/>
                <a:gd name="T2" fmla="*/ 5 w 83"/>
                <a:gd name="T3" fmla="*/ 19 h 114"/>
                <a:gd name="T4" fmla="*/ 1 w 83"/>
                <a:gd name="T5" fmla="*/ 37 h 114"/>
                <a:gd name="T6" fmla="*/ 6 w 83"/>
                <a:gd name="T7" fmla="*/ 36 h 114"/>
                <a:gd name="T8" fmla="*/ 13 w 83"/>
                <a:gd name="T9" fmla="*/ 36 h 114"/>
                <a:gd name="T10" fmla="*/ 8 w 83"/>
                <a:gd name="T11" fmla="*/ 50 h 114"/>
                <a:gd name="T12" fmla="*/ 15 w 83"/>
                <a:gd name="T13" fmla="*/ 48 h 114"/>
                <a:gd name="T14" fmla="*/ 16 w 83"/>
                <a:gd name="T15" fmla="*/ 62 h 114"/>
                <a:gd name="T16" fmla="*/ 16 w 83"/>
                <a:gd name="T17" fmla="*/ 70 h 114"/>
                <a:gd name="T18" fmla="*/ 20 w 83"/>
                <a:gd name="T19" fmla="*/ 71 h 114"/>
                <a:gd name="T20" fmla="*/ 27 w 83"/>
                <a:gd name="T21" fmla="*/ 75 h 114"/>
                <a:gd name="T22" fmla="*/ 16 w 83"/>
                <a:gd name="T23" fmla="*/ 75 h 114"/>
                <a:gd name="T24" fmla="*/ 22 w 83"/>
                <a:gd name="T25" fmla="*/ 77 h 114"/>
                <a:gd name="T26" fmla="*/ 24 w 83"/>
                <a:gd name="T27" fmla="*/ 80 h 114"/>
                <a:gd name="T28" fmla="*/ 19 w 83"/>
                <a:gd name="T29" fmla="*/ 83 h 114"/>
                <a:gd name="T30" fmla="*/ 26 w 83"/>
                <a:gd name="T31" fmla="*/ 91 h 114"/>
                <a:gd name="T32" fmla="*/ 30 w 83"/>
                <a:gd name="T33" fmla="*/ 100 h 114"/>
                <a:gd name="T34" fmla="*/ 78 w 83"/>
                <a:gd name="T35" fmla="*/ 102 h 114"/>
                <a:gd name="T36" fmla="*/ 63 w 83"/>
                <a:gd name="T37" fmla="*/ 68 h 114"/>
                <a:gd name="T38" fmla="*/ 72 w 83"/>
                <a:gd name="T39" fmla="*/ 61 h 114"/>
                <a:gd name="T40" fmla="*/ 74 w 83"/>
                <a:gd name="T41" fmla="*/ 55 h 114"/>
                <a:gd name="T42" fmla="*/ 70 w 83"/>
                <a:gd name="T43" fmla="*/ 51 h 114"/>
                <a:gd name="T44" fmla="*/ 59 w 83"/>
                <a:gd name="T45" fmla="*/ 50 h 114"/>
                <a:gd name="T46" fmla="*/ 23 w 83"/>
                <a:gd name="T47" fmla="*/ 33 h 114"/>
                <a:gd name="T48" fmla="*/ 12 w 83"/>
                <a:gd name="T49" fmla="*/ 28 h 114"/>
                <a:gd name="T50" fmla="*/ 17 w 83"/>
                <a:gd name="T51" fmla="*/ 29 h 114"/>
                <a:gd name="T52" fmla="*/ 53 w 83"/>
                <a:gd name="T53" fmla="*/ 32 h 114"/>
                <a:gd name="T54" fmla="*/ 78 w 83"/>
                <a:gd name="T55" fmla="*/ 42 h 114"/>
                <a:gd name="T56" fmla="*/ 73 w 83"/>
                <a:gd name="T57" fmla="*/ 26 h 114"/>
                <a:gd name="T58" fmla="*/ 83 w 83"/>
                <a:gd name="T59" fmla="*/ 32 h 114"/>
                <a:gd name="T60" fmla="*/ 29 w 83"/>
                <a:gd name="T61" fmla="*/ 40 h 114"/>
                <a:gd name="T62" fmla="*/ 46 w 83"/>
                <a:gd name="T63" fmla="*/ 47 h 114"/>
                <a:gd name="T64" fmla="*/ 32 w 83"/>
                <a:gd name="T65" fmla="*/ 47 h 114"/>
                <a:gd name="T66" fmla="*/ 29 w 83"/>
                <a:gd name="T67" fmla="*/ 51 h 114"/>
                <a:gd name="T68" fmla="*/ 20 w 83"/>
                <a:gd name="T69" fmla="*/ 47 h 114"/>
                <a:gd name="T70" fmla="*/ 9 w 83"/>
                <a:gd name="T71" fmla="*/ 27 h 114"/>
                <a:gd name="T72" fmla="*/ 18 w 83"/>
                <a:gd name="T73" fmla="*/ 20 h 114"/>
                <a:gd name="T74" fmla="*/ 42 w 83"/>
                <a:gd name="T75" fmla="*/ 20 h 114"/>
                <a:gd name="T76" fmla="*/ 20 w 83"/>
                <a:gd name="T77" fmla="*/ 10 h 114"/>
                <a:gd name="T78" fmla="*/ 43 w 83"/>
                <a:gd name="T79" fmla="*/ 9 h 114"/>
                <a:gd name="T80" fmla="*/ 63 w 83"/>
                <a:gd name="T81" fmla="*/ 30 h 114"/>
                <a:gd name="T82" fmla="*/ 51 w 83"/>
                <a:gd name="T83" fmla="*/ 12 h 114"/>
                <a:gd name="T84" fmla="*/ 63 w 83"/>
                <a:gd name="T85" fmla="*/ 3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114">
                  <a:moveTo>
                    <a:pt x="83" y="32"/>
                  </a:moveTo>
                  <a:cubicBezTo>
                    <a:pt x="82" y="30"/>
                    <a:pt x="75" y="22"/>
                    <a:pt x="64" y="13"/>
                  </a:cubicBezTo>
                  <a:cubicBezTo>
                    <a:pt x="55" y="7"/>
                    <a:pt x="42" y="0"/>
                    <a:pt x="32" y="0"/>
                  </a:cubicBezTo>
                  <a:cubicBezTo>
                    <a:pt x="14" y="0"/>
                    <a:pt x="6" y="13"/>
                    <a:pt x="5" y="19"/>
                  </a:cubicBezTo>
                  <a:cubicBezTo>
                    <a:pt x="4" y="23"/>
                    <a:pt x="4" y="27"/>
                    <a:pt x="5" y="29"/>
                  </a:cubicBezTo>
                  <a:cubicBezTo>
                    <a:pt x="2" y="32"/>
                    <a:pt x="1" y="34"/>
                    <a:pt x="1" y="37"/>
                  </a:cubicBezTo>
                  <a:cubicBezTo>
                    <a:pt x="0" y="39"/>
                    <a:pt x="1" y="42"/>
                    <a:pt x="3" y="43"/>
                  </a:cubicBezTo>
                  <a:cubicBezTo>
                    <a:pt x="2" y="41"/>
                    <a:pt x="4" y="38"/>
                    <a:pt x="6" y="36"/>
                  </a:cubicBezTo>
                  <a:cubicBezTo>
                    <a:pt x="7" y="33"/>
                    <a:pt x="10" y="32"/>
                    <a:pt x="12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1" y="37"/>
                    <a:pt x="8" y="40"/>
                    <a:pt x="7" y="42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7" y="71"/>
                    <a:pt x="20" y="71"/>
                  </a:cubicBezTo>
                  <a:cubicBezTo>
                    <a:pt x="22" y="71"/>
                    <a:pt x="27" y="73"/>
                    <a:pt x="27" y="73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6"/>
                    <a:pt x="17" y="77"/>
                    <a:pt x="18" y="78"/>
                  </a:cubicBezTo>
                  <a:cubicBezTo>
                    <a:pt x="19" y="77"/>
                    <a:pt x="21" y="77"/>
                    <a:pt x="22" y="77"/>
                  </a:cubicBezTo>
                  <a:cubicBezTo>
                    <a:pt x="22" y="77"/>
                    <a:pt x="24" y="77"/>
                    <a:pt x="26" y="77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3" y="81"/>
                    <a:pt x="21" y="80"/>
                  </a:cubicBezTo>
                  <a:cubicBezTo>
                    <a:pt x="20" y="80"/>
                    <a:pt x="19" y="81"/>
                    <a:pt x="19" y="83"/>
                  </a:cubicBezTo>
                  <a:cubicBezTo>
                    <a:pt x="19" y="84"/>
                    <a:pt x="20" y="87"/>
                    <a:pt x="20" y="87"/>
                  </a:cubicBezTo>
                  <a:cubicBezTo>
                    <a:pt x="21" y="92"/>
                    <a:pt x="26" y="91"/>
                    <a:pt x="26" y="91"/>
                  </a:cubicBezTo>
                  <a:cubicBezTo>
                    <a:pt x="29" y="90"/>
                    <a:pt x="39" y="87"/>
                    <a:pt x="39" y="87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40" y="111"/>
                    <a:pt x="58" y="105"/>
                    <a:pt x="78" y="102"/>
                  </a:cubicBezTo>
                  <a:cubicBezTo>
                    <a:pt x="76" y="98"/>
                    <a:pt x="76" y="96"/>
                    <a:pt x="73" y="91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6" y="65"/>
                    <a:pt x="70" y="63"/>
                    <a:pt x="72" y="61"/>
                  </a:cubicBezTo>
                  <a:cubicBezTo>
                    <a:pt x="74" y="60"/>
                    <a:pt x="77" y="56"/>
                    <a:pt x="78" y="54"/>
                  </a:cubicBezTo>
                  <a:cubicBezTo>
                    <a:pt x="77" y="54"/>
                    <a:pt x="75" y="54"/>
                    <a:pt x="74" y="55"/>
                  </a:cubicBezTo>
                  <a:cubicBezTo>
                    <a:pt x="73" y="55"/>
                    <a:pt x="72" y="57"/>
                    <a:pt x="70" y="56"/>
                  </a:cubicBezTo>
                  <a:cubicBezTo>
                    <a:pt x="68" y="55"/>
                    <a:pt x="69" y="53"/>
                    <a:pt x="70" y="51"/>
                  </a:cubicBezTo>
                  <a:cubicBezTo>
                    <a:pt x="70" y="50"/>
                    <a:pt x="67" y="50"/>
                    <a:pt x="66" y="51"/>
                  </a:cubicBezTo>
                  <a:cubicBezTo>
                    <a:pt x="64" y="52"/>
                    <a:pt x="61" y="52"/>
                    <a:pt x="59" y="50"/>
                  </a:cubicBezTo>
                  <a:cubicBezTo>
                    <a:pt x="56" y="47"/>
                    <a:pt x="45" y="38"/>
                    <a:pt x="42" y="36"/>
                  </a:cubicBezTo>
                  <a:cubicBezTo>
                    <a:pt x="36" y="33"/>
                    <a:pt x="28" y="32"/>
                    <a:pt x="23" y="33"/>
                  </a:cubicBezTo>
                  <a:cubicBezTo>
                    <a:pt x="20" y="34"/>
                    <a:pt x="17" y="35"/>
                    <a:pt x="16" y="35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6" y="30"/>
                    <a:pt x="17" y="29"/>
                  </a:cubicBezTo>
                  <a:cubicBezTo>
                    <a:pt x="19" y="28"/>
                    <a:pt x="25" y="27"/>
                    <a:pt x="31" y="27"/>
                  </a:cubicBezTo>
                  <a:cubicBezTo>
                    <a:pt x="39" y="27"/>
                    <a:pt x="49" y="30"/>
                    <a:pt x="53" y="32"/>
                  </a:cubicBezTo>
                  <a:cubicBezTo>
                    <a:pt x="53" y="37"/>
                    <a:pt x="64" y="44"/>
                    <a:pt x="69" y="44"/>
                  </a:cubicBezTo>
                  <a:cubicBezTo>
                    <a:pt x="73" y="45"/>
                    <a:pt x="75" y="44"/>
                    <a:pt x="78" y="42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6"/>
                    <a:pt x="82" y="35"/>
                    <a:pt x="83" y="36"/>
                  </a:cubicBezTo>
                  <a:cubicBezTo>
                    <a:pt x="83" y="35"/>
                    <a:pt x="83" y="34"/>
                    <a:pt x="83" y="32"/>
                  </a:cubicBezTo>
                  <a:moveTo>
                    <a:pt x="20" y="43"/>
                  </a:moveTo>
                  <a:cubicBezTo>
                    <a:pt x="20" y="43"/>
                    <a:pt x="24" y="41"/>
                    <a:pt x="29" y="40"/>
                  </a:cubicBezTo>
                  <a:cubicBezTo>
                    <a:pt x="35" y="38"/>
                    <a:pt x="42" y="42"/>
                    <a:pt x="47" y="46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7" y="48"/>
                    <a:pt x="35" y="47"/>
                    <a:pt x="32" y="47"/>
                  </a:cubicBezTo>
                  <a:cubicBezTo>
                    <a:pt x="29" y="47"/>
                    <a:pt x="27" y="48"/>
                    <a:pt x="27" y="48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4" y="50"/>
                    <a:pt x="22" y="47"/>
                    <a:pt x="20" y="47"/>
                  </a:cubicBezTo>
                  <a:lnTo>
                    <a:pt x="20" y="43"/>
                  </a:lnTo>
                  <a:close/>
                  <a:moveTo>
                    <a:pt x="9" y="27"/>
                  </a:moveTo>
                  <a:cubicBezTo>
                    <a:pt x="7" y="21"/>
                    <a:pt x="12" y="15"/>
                    <a:pt x="15" y="12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5" y="22"/>
                    <a:pt x="11" y="25"/>
                    <a:pt x="9" y="27"/>
                  </a:cubicBezTo>
                  <a:moveTo>
                    <a:pt x="42" y="20"/>
                  </a:moveTo>
                  <a:cubicBezTo>
                    <a:pt x="38" y="18"/>
                    <a:pt x="27" y="18"/>
                    <a:pt x="23" y="1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2" y="8"/>
                    <a:pt x="27" y="7"/>
                    <a:pt x="31" y="7"/>
                  </a:cubicBezTo>
                  <a:cubicBezTo>
                    <a:pt x="35" y="7"/>
                    <a:pt x="40" y="8"/>
                    <a:pt x="43" y="9"/>
                  </a:cubicBezTo>
                  <a:lnTo>
                    <a:pt x="42" y="20"/>
                  </a:lnTo>
                  <a:close/>
                  <a:moveTo>
                    <a:pt x="63" y="30"/>
                  </a:moveTo>
                  <a:cubicBezTo>
                    <a:pt x="58" y="27"/>
                    <a:pt x="50" y="22"/>
                    <a:pt x="47" y="2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4" y="13"/>
                    <a:pt x="66" y="21"/>
                    <a:pt x="68" y="22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3"/>
            <p:cNvSpPr>
              <a:spLocks/>
            </p:cNvSpPr>
            <p:nvPr/>
          </p:nvSpPr>
          <p:spPr bwMode="gray">
            <a:xfrm>
              <a:off x="4076701" y="3179763"/>
              <a:ext cx="138113" cy="173038"/>
            </a:xfrm>
            <a:custGeom>
              <a:avLst/>
              <a:gdLst>
                <a:gd name="T0" fmla="*/ 0 w 37"/>
                <a:gd name="T1" fmla="*/ 36 h 46"/>
                <a:gd name="T2" fmla="*/ 15 w 37"/>
                <a:gd name="T3" fmla="*/ 46 h 46"/>
                <a:gd name="T4" fmla="*/ 37 w 37"/>
                <a:gd name="T5" fmla="*/ 0 h 46"/>
                <a:gd name="T6" fmla="*/ 0 w 37"/>
                <a:gd name="T7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6">
                  <a:moveTo>
                    <a:pt x="0" y="36"/>
                  </a:moveTo>
                  <a:cubicBezTo>
                    <a:pt x="4" y="38"/>
                    <a:pt x="13" y="45"/>
                    <a:pt x="15" y="4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4"/>
            <p:cNvSpPr>
              <a:spLocks noEditPoints="1"/>
            </p:cNvSpPr>
            <p:nvPr/>
          </p:nvSpPr>
          <p:spPr bwMode="gray">
            <a:xfrm>
              <a:off x="8705851" y="3481388"/>
              <a:ext cx="93663" cy="98425"/>
            </a:xfrm>
            <a:custGeom>
              <a:avLst/>
              <a:gdLst>
                <a:gd name="T0" fmla="*/ 12 w 25"/>
                <a:gd name="T1" fmla="*/ 0 h 26"/>
                <a:gd name="T2" fmla="*/ 25 w 25"/>
                <a:gd name="T3" fmla="*/ 13 h 26"/>
                <a:gd name="T4" fmla="*/ 12 w 25"/>
                <a:gd name="T5" fmla="*/ 26 h 26"/>
                <a:gd name="T6" fmla="*/ 0 w 25"/>
                <a:gd name="T7" fmla="*/ 13 h 26"/>
                <a:gd name="T8" fmla="*/ 12 w 25"/>
                <a:gd name="T9" fmla="*/ 0 h 26"/>
                <a:gd name="T10" fmla="*/ 12 w 25"/>
                <a:gd name="T11" fmla="*/ 23 h 26"/>
                <a:gd name="T12" fmla="*/ 22 w 25"/>
                <a:gd name="T13" fmla="*/ 13 h 26"/>
                <a:gd name="T14" fmla="*/ 12 w 25"/>
                <a:gd name="T15" fmla="*/ 3 h 26"/>
                <a:gd name="T16" fmla="*/ 3 w 25"/>
                <a:gd name="T17" fmla="*/ 13 h 26"/>
                <a:gd name="T18" fmla="*/ 12 w 25"/>
                <a:gd name="T19" fmla="*/ 23 h 26"/>
                <a:gd name="T20" fmla="*/ 8 w 25"/>
                <a:gd name="T21" fmla="*/ 6 h 26"/>
                <a:gd name="T22" fmla="*/ 13 w 25"/>
                <a:gd name="T23" fmla="*/ 6 h 26"/>
                <a:gd name="T24" fmla="*/ 18 w 25"/>
                <a:gd name="T25" fmla="*/ 10 h 26"/>
                <a:gd name="T26" fmla="*/ 15 w 25"/>
                <a:gd name="T27" fmla="*/ 14 h 26"/>
                <a:gd name="T28" fmla="*/ 18 w 25"/>
                <a:gd name="T29" fmla="*/ 20 h 26"/>
                <a:gd name="T30" fmla="*/ 16 w 25"/>
                <a:gd name="T31" fmla="*/ 20 h 26"/>
                <a:gd name="T32" fmla="*/ 12 w 25"/>
                <a:gd name="T33" fmla="*/ 14 h 26"/>
                <a:gd name="T34" fmla="*/ 10 w 25"/>
                <a:gd name="T35" fmla="*/ 14 h 26"/>
                <a:gd name="T36" fmla="*/ 10 w 25"/>
                <a:gd name="T37" fmla="*/ 20 h 26"/>
                <a:gd name="T38" fmla="*/ 8 w 25"/>
                <a:gd name="T39" fmla="*/ 20 h 26"/>
                <a:gd name="T40" fmla="*/ 8 w 25"/>
                <a:gd name="T41" fmla="*/ 6 h 26"/>
                <a:gd name="T42" fmla="*/ 10 w 25"/>
                <a:gd name="T43" fmla="*/ 12 h 26"/>
                <a:gd name="T44" fmla="*/ 13 w 25"/>
                <a:gd name="T45" fmla="*/ 12 h 26"/>
                <a:gd name="T46" fmla="*/ 16 w 25"/>
                <a:gd name="T47" fmla="*/ 10 h 26"/>
                <a:gd name="T48" fmla="*/ 13 w 25"/>
                <a:gd name="T49" fmla="*/ 8 h 26"/>
                <a:gd name="T50" fmla="*/ 10 w 25"/>
                <a:gd name="T51" fmla="*/ 8 h 26"/>
                <a:gd name="T52" fmla="*/ 10 w 25"/>
                <a:gd name="T53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9" y="0"/>
                    <a:pt x="25" y="5"/>
                    <a:pt x="25" y="13"/>
                  </a:cubicBezTo>
                  <a:cubicBezTo>
                    <a:pt x="25" y="20"/>
                    <a:pt x="19" y="26"/>
                    <a:pt x="12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2" y="0"/>
                  </a:cubicBezTo>
                  <a:moveTo>
                    <a:pt x="12" y="23"/>
                  </a:moveTo>
                  <a:cubicBezTo>
                    <a:pt x="18" y="23"/>
                    <a:pt x="22" y="19"/>
                    <a:pt x="22" y="13"/>
                  </a:cubicBezTo>
                  <a:cubicBezTo>
                    <a:pt x="22" y="7"/>
                    <a:pt x="18" y="3"/>
                    <a:pt x="12" y="3"/>
                  </a:cubicBezTo>
                  <a:cubicBezTo>
                    <a:pt x="7" y="3"/>
                    <a:pt x="3" y="7"/>
                    <a:pt x="3" y="13"/>
                  </a:cubicBezTo>
                  <a:cubicBezTo>
                    <a:pt x="3" y="19"/>
                    <a:pt x="7" y="23"/>
                    <a:pt x="12" y="23"/>
                  </a:cubicBezTo>
                  <a:moveTo>
                    <a:pt x="8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6" y="6"/>
                    <a:pt x="18" y="7"/>
                    <a:pt x="18" y="10"/>
                  </a:cubicBezTo>
                  <a:cubicBezTo>
                    <a:pt x="18" y="13"/>
                    <a:pt x="17" y="14"/>
                    <a:pt x="15" y="14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8" y="20"/>
                    <a:pt x="8" y="20"/>
                  </a:cubicBezTo>
                  <a:lnTo>
                    <a:pt x="8" y="6"/>
                  </a:lnTo>
                  <a:close/>
                  <a:moveTo>
                    <a:pt x="10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6" y="12"/>
                    <a:pt x="16" y="10"/>
                  </a:cubicBezTo>
                  <a:cubicBezTo>
                    <a:pt x="16" y="8"/>
                    <a:pt x="14" y="8"/>
                    <a:pt x="13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85"/>
            <p:cNvSpPr>
              <a:spLocks noChangeArrowheads="1"/>
            </p:cNvSpPr>
            <p:nvPr/>
          </p:nvSpPr>
          <p:spPr bwMode="gray">
            <a:xfrm>
              <a:off x="4470401" y="3727450"/>
              <a:ext cx="1631950" cy="158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86"/>
            <p:cNvSpPr>
              <a:spLocks noChangeArrowheads="1"/>
            </p:cNvSpPr>
            <p:nvPr/>
          </p:nvSpPr>
          <p:spPr bwMode="gray">
            <a:xfrm>
              <a:off x="6327776" y="3727450"/>
              <a:ext cx="2352675" cy="158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87"/>
            <p:cNvSpPr>
              <a:spLocks noChangeArrowheads="1"/>
            </p:cNvSpPr>
            <p:nvPr/>
          </p:nvSpPr>
          <p:spPr bwMode="gray">
            <a:xfrm>
              <a:off x="5410201" y="3886200"/>
              <a:ext cx="44450" cy="2317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/>
          </p:nvSpPr>
          <p:spPr bwMode="gray">
            <a:xfrm>
              <a:off x="5580063" y="3886200"/>
              <a:ext cx="171450" cy="231775"/>
            </a:xfrm>
            <a:custGeom>
              <a:avLst/>
              <a:gdLst>
                <a:gd name="T0" fmla="*/ 0 w 108"/>
                <a:gd name="T1" fmla="*/ 0 h 146"/>
                <a:gd name="T2" fmla="*/ 23 w 108"/>
                <a:gd name="T3" fmla="*/ 0 h 146"/>
                <a:gd name="T4" fmla="*/ 85 w 108"/>
                <a:gd name="T5" fmla="*/ 103 h 146"/>
                <a:gd name="T6" fmla="*/ 85 w 108"/>
                <a:gd name="T7" fmla="*/ 103 h 146"/>
                <a:gd name="T8" fmla="*/ 85 w 108"/>
                <a:gd name="T9" fmla="*/ 0 h 146"/>
                <a:gd name="T10" fmla="*/ 108 w 108"/>
                <a:gd name="T11" fmla="*/ 0 h 146"/>
                <a:gd name="T12" fmla="*/ 108 w 108"/>
                <a:gd name="T13" fmla="*/ 146 h 146"/>
                <a:gd name="T14" fmla="*/ 85 w 108"/>
                <a:gd name="T15" fmla="*/ 146 h 146"/>
                <a:gd name="T16" fmla="*/ 26 w 108"/>
                <a:gd name="T17" fmla="*/ 43 h 146"/>
                <a:gd name="T18" fmla="*/ 23 w 108"/>
                <a:gd name="T19" fmla="*/ 43 h 146"/>
                <a:gd name="T20" fmla="*/ 23 w 108"/>
                <a:gd name="T21" fmla="*/ 146 h 146"/>
                <a:gd name="T22" fmla="*/ 0 w 108"/>
                <a:gd name="T23" fmla="*/ 146 h 146"/>
                <a:gd name="T24" fmla="*/ 0 w 108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46">
                  <a:moveTo>
                    <a:pt x="0" y="0"/>
                  </a:moveTo>
                  <a:lnTo>
                    <a:pt x="23" y="0"/>
                  </a:lnTo>
                  <a:lnTo>
                    <a:pt x="85" y="103"/>
                  </a:lnTo>
                  <a:lnTo>
                    <a:pt x="85" y="103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108" y="146"/>
                  </a:lnTo>
                  <a:lnTo>
                    <a:pt x="85" y="146"/>
                  </a:lnTo>
                  <a:lnTo>
                    <a:pt x="26" y="43"/>
                  </a:lnTo>
                  <a:lnTo>
                    <a:pt x="23" y="43"/>
                  </a:lnTo>
                  <a:lnTo>
                    <a:pt x="23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9"/>
            <p:cNvSpPr>
              <a:spLocks/>
            </p:cNvSpPr>
            <p:nvPr/>
          </p:nvSpPr>
          <p:spPr bwMode="gray">
            <a:xfrm>
              <a:off x="5849938" y="3883025"/>
              <a:ext cx="198438" cy="238125"/>
            </a:xfrm>
            <a:custGeom>
              <a:avLst/>
              <a:gdLst>
                <a:gd name="T0" fmla="*/ 10 w 53"/>
                <a:gd name="T1" fmla="*/ 43 h 63"/>
                <a:gd name="T2" fmla="*/ 28 w 53"/>
                <a:gd name="T3" fmla="*/ 53 h 63"/>
                <a:gd name="T4" fmla="*/ 41 w 53"/>
                <a:gd name="T5" fmla="*/ 45 h 63"/>
                <a:gd name="T6" fmla="*/ 28 w 53"/>
                <a:gd name="T7" fmla="*/ 37 h 63"/>
                <a:gd name="T8" fmla="*/ 22 w 53"/>
                <a:gd name="T9" fmla="*/ 35 h 63"/>
                <a:gd name="T10" fmla="*/ 3 w 53"/>
                <a:gd name="T11" fmla="*/ 18 h 63"/>
                <a:gd name="T12" fmla="*/ 27 w 53"/>
                <a:gd name="T13" fmla="*/ 0 h 63"/>
                <a:gd name="T14" fmla="*/ 52 w 53"/>
                <a:gd name="T15" fmla="*/ 12 h 63"/>
                <a:gd name="T16" fmla="*/ 43 w 53"/>
                <a:gd name="T17" fmla="*/ 19 h 63"/>
                <a:gd name="T18" fmla="*/ 27 w 53"/>
                <a:gd name="T19" fmla="*/ 10 h 63"/>
                <a:gd name="T20" fmla="*/ 15 w 53"/>
                <a:gd name="T21" fmla="*/ 17 h 63"/>
                <a:gd name="T22" fmla="*/ 28 w 53"/>
                <a:gd name="T23" fmla="*/ 25 h 63"/>
                <a:gd name="T24" fmla="*/ 35 w 53"/>
                <a:gd name="T25" fmla="*/ 26 h 63"/>
                <a:gd name="T26" fmla="*/ 53 w 53"/>
                <a:gd name="T27" fmla="*/ 43 h 63"/>
                <a:gd name="T28" fmla="*/ 26 w 53"/>
                <a:gd name="T29" fmla="*/ 63 h 63"/>
                <a:gd name="T30" fmla="*/ 0 w 53"/>
                <a:gd name="T31" fmla="*/ 50 h 63"/>
                <a:gd name="T32" fmla="*/ 10 w 53"/>
                <a:gd name="T33" fmla="*/ 4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63">
                  <a:moveTo>
                    <a:pt x="10" y="43"/>
                  </a:moveTo>
                  <a:cubicBezTo>
                    <a:pt x="14" y="50"/>
                    <a:pt x="21" y="53"/>
                    <a:pt x="28" y="53"/>
                  </a:cubicBezTo>
                  <a:cubicBezTo>
                    <a:pt x="33" y="53"/>
                    <a:pt x="41" y="51"/>
                    <a:pt x="41" y="45"/>
                  </a:cubicBezTo>
                  <a:cubicBezTo>
                    <a:pt x="41" y="40"/>
                    <a:pt x="36" y="39"/>
                    <a:pt x="28" y="3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2" y="33"/>
                    <a:pt x="3" y="30"/>
                    <a:pt x="3" y="18"/>
                  </a:cubicBezTo>
                  <a:cubicBezTo>
                    <a:pt x="3" y="6"/>
                    <a:pt x="16" y="0"/>
                    <a:pt x="27" y="0"/>
                  </a:cubicBezTo>
                  <a:cubicBezTo>
                    <a:pt x="37" y="0"/>
                    <a:pt x="46" y="3"/>
                    <a:pt x="52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3"/>
                    <a:pt x="34" y="10"/>
                    <a:pt x="27" y="10"/>
                  </a:cubicBezTo>
                  <a:cubicBezTo>
                    <a:pt x="20" y="10"/>
                    <a:pt x="15" y="13"/>
                    <a:pt x="15" y="17"/>
                  </a:cubicBezTo>
                  <a:cubicBezTo>
                    <a:pt x="15" y="22"/>
                    <a:pt x="21" y="23"/>
                    <a:pt x="28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8"/>
                    <a:pt x="53" y="32"/>
                    <a:pt x="53" y="43"/>
                  </a:cubicBezTo>
                  <a:cubicBezTo>
                    <a:pt x="53" y="58"/>
                    <a:pt x="39" y="63"/>
                    <a:pt x="26" y="63"/>
                  </a:cubicBezTo>
                  <a:cubicBezTo>
                    <a:pt x="16" y="63"/>
                    <a:pt x="6" y="59"/>
                    <a:pt x="0" y="50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0"/>
            <p:cNvSpPr>
              <a:spLocks/>
            </p:cNvSpPr>
            <p:nvPr/>
          </p:nvSpPr>
          <p:spPr bwMode="gray">
            <a:xfrm>
              <a:off x="6157913" y="3886200"/>
              <a:ext cx="184150" cy="234950"/>
            </a:xfrm>
            <a:custGeom>
              <a:avLst/>
              <a:gdLst>
                <a:gd name="T0" fmla="*/ 49 w 49"/>
                <a:gd name="T1" fmla="*/ 42 h 62"/>
                <a:gd name="T2" fmla="*/ 24 w 49"/>
                <a:gd name="T3" fmla="*/ 62 h 62"/>
                <a:gd name="T4" fmla="*/ 0 w 49"/>
                <a:gd name="T5" fmla="*/ 42 h 62"/>
                <a:gd name="T6" fmla="*/ 0 w 49"/>
                <a:gd name="T7" fmla="*/ 0 h 62"/>
                <a:gd name="T8" fmla="*/ 11 w 49"/>
                <a:gd name="T9" fmla="*/ 0 h 62"/>
                <a:gd name="T10" fmla="*/ 11 w 49"/>
                <a:gd name="T11" fmla="*/ 39 h 62"/>
                <a:gd name="T12" fmla="*/ 24 w 49"/>
                <a:gd name="T13" fmla="*/ 51 h 62"/>
                <a:gd name="T14" fmla="*/ 37 w 49"/>
                <a:gd name="T15" fmla="*/ 39 h 62"/>
                <a:gd name="T16" fmla="*/ 37 w 49"/>
                <a:gd name="T17" fmla="*/ 0 h 62"/>
                <a:gd name="T18" fmla="*/ 49 w 49"/>
                <a:gd name="T19" fmla="*/ 0 h 62"/>
                <a:gd name="T20" fmla="*/ 49 w 49"/>
                <a:gd name="T2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62">
                  <a:moveTo>
                    <a:pt x="49" y="42"/>
                  </a:moveTo>
                  <a:cubicBezTo>
                    <a:pt x="49" y="54"/>
                    <a:pt x="39" y="62"/>
                    <a:pt x="24" y="62"/>
                  </a:cubicBezTo>
                  <a:cubicBezTo>
                    <a:pt x="10" y="62"/>
                    <a:pt x="0" y="54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6"/>
                    <a:pt x="14" y="51"/>
                    <a:pt x="24" y="51"/>
                  </a:cubicBezTo>
                  <a:cubicBezTo>
                    <a:pt x="34" y="51"/>
                    <a:pt x="37" y="46"/>
                    <a:pt x="37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1"/>
            <p:cNvSpPr>
              <a:spLocks noEditPoints="1"/>
            </p:cNvSpPr>
            <p:nvPr/>
          </p:nvSpPr>
          <p:spPr bwMode="gray">
            <a:xfrm>
              <a:off x="6462713" y="3886200"/>
              <a:ext cx="176213" cy="231775"/>
            </a:xfrm>
            <a:custGeom>
              <a:avLst/>
              <a:gdLst>
                <a:gd name="T0" fmla="*/ 0 w 47"/>
                <a:gd name="T1" fmla="*/ 0 h 61"/>
                <a:gd name="T2" fmla="*/ 25 w 47"/>
                <a:gd name="T3" fmla="*/ 0 h 61"/>
                <a:gd name="T4" fmla="*/ 46 w 47"/>
                <a:gd name="T5" fmla="*/ 18 h 61"/>
                <a:gd name="T6" fmla="*/ 34 w 47"/>
                <a:gd name="T7" fmla="*/ 36 h 61"/>
                <a:gd name="T8" fmla="*/ 47 w 47"/>
                <a:gd name="T9" fmla="*/ 61 h 61"/>
                <a:gd name="T10" fmla="*/ 34 w 47"/>
                <a:gd name="T11" fmla="*/ 61 h 61"/>
                <a:gd name="T12" fmla="*/ 22 w 47"/>
                <a:gd name="T13" fmla="*/ 38 h 61"/>
                <a:gd name="T14" fmla="*/ 11 w 47"/>
                <a:gd name="T15" fmla="*/ 38 h 61"/>
                <a:gd name="T16" fmla="*/ 11 w 47"/>
                <a:gd name="T17" fmla="*/ 61 h 61"/>
                <a:gd name="T18" fmla="*/ 0 w 47"/>
                <a:gd name="T19" fmla="*/ 61 h 61"/>
                <a:gd name="T20" fmla="*/ 0 w 47"/>
                <a:gd name="T21" fmla="*/ 0 h 61"/>
                <a:gd name="T22" fmla="*/ 11 w 47"/>
                <a:gd name="T23" fmla="*/ 28 h 61"/>
                <a:gd name="T24" fmla="*/ 24 w 47"/>
                <a:gd name="T25" fmla="*/ 28 h 61"/>
                <a:gd name="T26" fmla="*/ 34 w 47"/>
                <a:gd name="T27" fmla="*/ 19 h 61"/>
                <a:gd name="T28" fmla="*/ 22 w 47"/>
                <a:gd name="T29" fmla="*/ 10 h 61"/>
                <a:gd name="T30" fmla="*/ 11 w 47"/>
                <a:gd name="T31" fmla="*/ 10 h 61"/>
                <a:gd name="T32" fmla="*/ 11 w 47"/>
                <a:gd name="T33" fmla="*/ 2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61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6" y="8"/>
                    <a:pt x="46" y="18"/>
                  </a:cubicBezTo>
                  <a:cubicBezTo>
                    <a:pt x="46" y="32"/>
                    <a:pt x="37" y="35"/>
                    <a:pt x="34" y="3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  <a:moveTo>
                    <a:pt x="11" y="28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30" y="28"/>
                    <a:pt x="34" y="25"/>
                    <a:pt x="34" y="19"/>
                  </a:cubicBezTo>
                  <a:cubicBezTo>
                    <a:pt x="34" y="14"/>
                    <a:pt x="30" y="10"/>
                    <a:pt x="22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2"/>
            <p:cNvSpPr>
              <a:spLocks noEditPoints="1"/>
            </p:cNvSpPr>
            <p:nvPr/>
          </p:nvSpPr>
          <p:spPr bwMode="gray">
            <a:xfrm>
              <a:off x="6721476" y="3886200"/>
              <a:ext cx="203200" cy="231775"/>
            </a:xfrm>
            <a:custGeom>
              <a:avLst/>
              <a:gdLst>
                <a:gd name="T0" fmla="*/ 50 w 128"/>
                <a:gd name="T1" fmla="*/ 0 h 146"/>
                <a:gd name="T2" fmla="*/ 81 w 128"/>
                <a:gd name="T3" fmla="*/ 0 h 146"/>
                <a:gd name="T4" fmla="*/ 128 w 128"/>
                <a:gd name="T5" fmla="*/ 146 h 146"/>
                <a:gd name="T6" fmla="*/ 100 w 128"/>
                <a:gd name="T7" fmla="*/ 146 h 146"/>
                <a:gd name="T8" fmla="*/ 93 w 128"/>
                <a:gd name="T9" fmla="*/ 117 h 146"/>
                <a:gd name="T10" fmla="*/ 38 w 128"/>
                <a:gd name="T11" fmla="*/ 117 h 146"/>
                <a:gd name="T12" fmla="*/ 29 w 128"/>
                <a:gd name="T13" fmla="*/ 146 h 146"/>
                <a:gd name="T14" fmla="*/ 0 w 128"/>
                <a:gd name="T15" fmla="*/ 146 h 146"/>
                <a:gd name="T16" fmla="*/ 50 w 128"/>
                <a:gd name="T17" fmla="*/ 0 h 146"/>
                <a:gd name="T18" fmla="*/ 64 w 128"/>
                <a:gd name="T19" fmla="*/ 26 h 146"/>
                <a:gd name="T20" fmla="*/ 64 w 128"/>
                <a:gd name="T21" fmla="*/ 26 h 146"/>
                <a:gd name="T22" fmla="*/ 45 w 128"/>
                <a:gd name="T23" fmla="*/ 93 h 146"/>
                <a:gd name="T24" fmla="*/ 85 w 128"/>
                <a:gd name="T25" fmla="*/ 93 h 146"/>
                <a:gd name="T26" fmla="*/ 64 w 128"/>
                <a:gd name="T27" fmla="*/ 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46">
                  <a:moveTo>
                    <a:pt x="50" y="0"/>
                  </a:moveTo>
                  <a:lnTo>
                    <a:pt x="81" y="0"/>
                  </a:lnTo>
                  <a:lnTo>
                    <a:pt x="128" y="146"/>
                  </a:lnTo>
                  <a:lnTo>
                    <a:pt x="100" y="146"/>
                  </a:lnTo>
                  <a:lnTo>
                    <a:pt x="93" y="117"/>
                  </a:lnTo>
                  <a:lnTo>
                    <a:pt x="38" y="117"/>
                  </a:lnTo>
                  <a:lnTo>
                    <a:pt x="29" y="146"/>
                  </a:lnTo>
                  <a:lnTo>
                    <a:pt x="0" y="146"/>
                  </a:lnTo>
                  <a:lnTo>
                    <a:pt x="50" y="0"/>
                  </a:lnTo>
                  <a:close/>
                  <a:moveTo>
                    <a:pt x="64" y="26"/>
                  </a:moveTo>
                  <a:lnTo>
                    <a:pt x="64" y="26"/>
                  </a:lnTo>
                  <a:lnTo>
                    <a:pt x="45" y="93"/>
                  </a:lnTo>
                  <a:lnTo>
                    <a:pt x="85" y="93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3"/>
            <p:cNvSpPr>
              <a:spLocks/>
            </p:cNvSpPr>
            <p:nvPr/>
          </p:nvSpPr>
          <p:spPr bwMode="gray">
            <a:xfrm>
              <a:off x="7023101" y="3886200"/>
              <a:ext cx="171450" cy="231775"/>
            </a:xfrm>
            <a:custGeom>
              <a:avLst/>
              <a:gdLst>
                <a:gd name="T0" fmla="*/ 0 w 108"/>
                <a:gd name="T1" fmla="*/ 0 h 146"/>
                <a:gd name="T2" fmla="*/ 23 w 108"/>
                <a:gd name="T3" fmla="*/ 0 h 146"/>
                <a:gd name="T4" fmla="*/ 82 w 108"/>
                <a:gd name="T5" fmla="*/ 103 h 146"/>
                <a:gd name="T6" fmla="*/ 85 w 108"/>
                <a:gd name="T7" fmla="*/ 103 h 146"/>
                <a:gd name="T8" fmla="*/ 85 w 108"/>
                <a:gd name="T9" fmla="*/ 0 h 146"/>
                <a:gd name="T10" fmla="*/ 108 w 108"/>
                <a:gd name="T11" fmla="*/ 0 h 146"/>
                <a:gd name="T12" fmla="*/ 108 w 108"/>
                <a:gd name="T13" fmla="*/ 146 h 146"/>
                <a:gd name="T14" fmla="*/ 82 w 108"/>
                <a:gd name="T15" fmla="*/ 146 h 146"/>
                <a:gd name="T16" fmla="*/ 23 w 108"/>
                <a:gd name="T17" fmla="*/ 43 h 146"/>
                <a:gd name="T18" fmla="*/ 23 w 108"/>
                <a:gd name="T19" fmla="*/ 43 h 146"/>
                <a:gd name="T20" fmla="*/ 23 w 108"/>
                <a:gd name="T21" fmla="*/ 146 h 146"/>
                <a:gd name="T22" fmla="*/ 0 w 108"/>
                <a:gd name="T23" fmla="*/ 146 h 146"/>
                <a:gd name="T24" fmla="*/ 0 w 108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46">
                  <a:moveTo>
                    <a:pt x="0" y="0"/>
                  </a:moveTo>
                  <a:lnTo>
                    <a:pt x="23" y="0"/>
                  </a:lnTo>
                  <a:lnTo>
                    <a:pt x="82" y="103"/>
                  </a:lnTo>
                  <a:lnTo>
                    <a:pt x="85" y="103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108" y="146"/>
                  </a:lnTo>
                  <a:lnTo>
                    <a:pt x="82" y="146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23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4"/>
            <p:cNvSpPr>
              <a:spLocks/>
            </p:cNvSpPr>
            <p:nvPr/>
          </p:nvSpPr>
          <p:spPr bwMode="gray">
            <a:xfrm>
              <a:off x="7304088" y="3883025"/>
              <a:ext cx="203200" cy="238125"/>
            </a:xfrm>
            <a:custGeom>
              <a:avLst/>
              <a:gdLst>
                <a:gd name="T0" fmla="*/ 42 w 54"/>
                <a:gd name="T1" fmla="*/ 21 h 63"/>
                <a:gd name="T2" fmla="*/ 29 w 54"/>
                <a:gd name="T3" fmla="*/ 10 h 63"/>
                <a:gd name="T4" fmla="*/ 12 w 54"/>
                <a:gd name="T5" fmla="*/ 31 h 63"/>
                <a:gd name="T6" fmla="*/ 29 w 54"/>
                <a:gd name="T7" fmla="*/ 53 h 63"/>
                <a:gd name="T8" fmla="*/ 43 w 54"/>
                <a:gd name="T9" fmla="*/ 40 h 63"/>
                <a:gd name="T10" fmla="*/ 54 w 54"/>
                <a:gd name="T11" fmla="*/ 45 h 63"/>
                <a:gd name="T12" fmla="*/ 29 w 54"/>
                <a:gd name="T13" fmla="*/ 63 h 63"/>
                <a:gd name="T14" fmla="*/ 0 w 54"/>
                <a:gd name="T15" fmla="*/ 31 h 63"/>
                <a:gd name="T16" fmla="*/ 29 w 54"/>
                <a:gd name="T17" fmla="*/ 0 h 63"/>
                <a:gd name="T18" fmla="*/ 53 w 54"/>
                <a:gd name="T19" fmla="*/ 19 h 63"/>
                <a:gd name="T20" fmla="*/ 42 w 54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3">
                  <a:moveTo>
                    <a:pt x="42" y="21"/>
                  </a:moveTo>
                  <a:cubicBezTo>
                    <a:pt x="41" y="15"/>
                    <a:pt x="36" y="10"/>
                    <a:pt x="29" y="10"/>
                  </a:cubicBezTo>
                  <a:cubicBezTo>
                    <a:pt x="17" y="10"/>
                    <a:pt x="12" y="21"/>
                    <a:pt x="12" y="31"/>
                  </a:cubicBezTo>
                  <a:cubicBezTo>
                    <a:pt x="12" y="42"/>
                    <a:pt x="17" y="53"/>
                    <a:pt x="29" y="53"/>
                  </a:cubicBezTo>
                  <a:cubicBezTo>
                    <a:pt x="37" y="53"/>
                    <a:pt x="41" y="47"/>
                    <a:pt x="43" y="4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49" y="57"/>
                    <a:pt x="41" y="63"/>
                    <a:pt x="29" y="63"/>
                  </a:cubicBezTo>
                  <a:cubicBezTo>
                    <a:pt x="9" y="63"/>
                    <a:pt x="0" y="48"/>
                    <a:pt x="0" y="31"/>
                  </a:cubicBezTo>
                  <a:cubicBezTo>
                    <a:pt x="0" y="14"/>
                    <a:pt x="11" y="0"/>
                    <a:pt x="29" y="0"/>
                  </a:cubicBezTo>
                  <a:cubicBezTo>
                    <a:pt x="41" y="0"/>
                    <a:pt x="50" y="6"/>
                    <a:pt x="53" y="19"/>
                  </a:cubicBezTo>
                  <a:lnTo>
                    <a:pt x="42" y="21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5"/>
            <p:cNvSpPr>
              <a:spLocks/>
            </p:cNvSpPr>
            <p:nvPr/>
          </p:nvSpPr>
          <p:spPr bwMode="gray">
            <a:xfrm>
              <a:off x="7597776" y="3886200"/>
              <a:ext cx="168275" cy="231775"/>
            </a:xfrm>
            <a:custGeom>
              <a:avLst/>
              <a:gdLst>
                <a:gd name="T0" fmla="*/ 0 w 106"/>
                <a:gd name="T1" fmla="*/ 0 h 146"/>
                <a:gd name="T2" fmla="*/ 102 w 106"/>
                <a:gd name="T3" fmla="*/ 0 h 146"/>
                <a:gd name="T4" fmla="*/ 102 w 106"/>
                <a:gd name="T5" fmla="*/ 26 h 146"/>
                <a:gd name="T6" fmla="*/ 28 w 106"/>
                <a:gd name="T7" fmla="*/ 26 h 146"/>
                <a:gd name="T8" fmla="*/ 28 w 106"/>
                <a:gd name="T9" fmla="*/ 57 h 146"/>
                <a:gd name="T10" fmla="*/ 95 w 106"/>
                <a:gd name="T11" fmla="*/ 57 h 146"/>
                <a:gd name="T12" fmla="*/ 95 w 106"/>
                <a:gd name="T13" fmla="*/ 81 h 146"/>
                <a:gd name="T14" fmla="*/ 28 w 106"/>
                <a:gd name="T15" fmla="*/ 81 h 146"/>
                <a:gd name="T16" fmla="*/ 28 w 106"/>
                <a:gd name="T17" fmla="*/ 119 h 146"/>
                <a:gd name="T18" fmla="*/ 106 w 106"/>
                <a:gd name="T19" fmla="*/ 119 h 146"/>
                <a:gd name="T20" fmla="*/ 106 w 106"/>
                <a:gd name="T21" fmla="*/ 146 h 146"/>
                <a:gd name="T22" fmla="*/ 0 w 106"/>
                <a:gd name="T23" fmla="*/ 146 h 146"/>
                <a:gd name="T24" fmla="*/ 0 w 106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46">
                  <a:moveTo>
                    <a:pt x="0" y="0"/>
                  </a:moveTo>
                  <a:lnTo>
                    <a:pt x="102" y="0"/>
                  </a:lnTo>
                  <a:lnTo>
                    <a:pt x="102" y="26"/>
                  </a:lnTo>
                  <a:lnTo>
                    <a:pt x="28" y="26"/>
                  </a:lnTo>
                  <a:lnTo>
                    <a:pt x="28" y="57"/>
                  </a:lnTo>
                  <a:lnTo>
                    <a:pt x="95" y="57"/>
                  </a:lnTo>
                  <a:lnTo>
                    <a:pt x="95" y="81"/>
                  </a:lnTo>
                  <a:lnTo>
                    <a:pt x="28" y="81"/>
                  </a:lnTo>
                  <a:lnTo>
                    <a:pt x="28" y="119"/>
                  </a:lnTo>
                  <a:lnTo>
                    <a:pt x="106" y="119"/>
                  </a:lnTo>
                  <a:lnTo>
                    <a:pt x="106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589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C0F6CD-B68A-4B25-A96E-60C5E9421FBA}"/>
              </a:ext>
            </a:extLst>
          </p:cNvPr>
          <p:cNvGrpSpPr/>
          <p:nvPr userDrawn="1"/>
        </p:nvGrpSpPr>
        <p:grpSpPr>
          <a:xfrm>
            <a:off x="11595615" y="6272479"/>
            <a:ext cx="461773" cy="469521"/>
            <a:chOff x="11613545" y="6272479"/>
            <a:chExt cx="461773" cy="4695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36DA99-4B25-47B5-BB1D-DF5F49F480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1613545" y="6272479"/>
              <a:ext cx="461773" cy="4695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D7DAD4-4DD1-4954-AFF6-C923B2EE2E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/>
            <a:srcRect b="2491"/>
            <a:stretch/>
          </p:blipFill>
          <p:spPr>
            <a:xfrm>
              <a:off x="11718819" y="6325130"/>
              <a:ext cx="277918" cy="363309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B5BD-5652-4CE6-AF15-1F1D286F3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8682" y="6325035"/>
            <a:ext cx="5934636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dirty="0">
                <a:solidFill>
                  <a:schemeClr val="accent5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7E5C-E878-46AB-9E8B-4290B755A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8501" y="6370639"/>
            <a:ext cx="628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200" smtClean="0">
                <a:solidFill>
                  <a:schemeClr val="accent5"/>
                </a:solidFill>
              </a:defRPr>
            </a:lvl1pPr>
          </a:lstStyle>
          <a:p>
            <a:fld id="{8FB4CE90-470A-43E3-A052-3E8AD880B4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631" y="168443"/>
            <a:ext cx="11730789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446122"/>
            <a:ext cx="11730789" cy="4723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2969" y="6223139"/>
            <a:ext cx="1192606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D105351-637A-C047-B28A-5DB2AB899FF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1" y="6310824"/>
            <a:ext cx="1841929" cy="4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71" r:id="rId5"/>
    <p:sldLayoutId id="2147483654" r:id="rId6"/>
    <p:sldLayoutId id="2147483655" r:id="rId7"/>
    <p:sldLayoutId id="2147483659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Font typeface="Wingdings 2" panose="05020102010507070707" pitchFamily="18" charset="2"/>
        <a:buChar char=""/>
        <a:tabLst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334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−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647700" indent="-15240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819150" indent="-230188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950913" indent="-157163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4" userDrawn="1">
          <p15:clr>
            <a:srgbClr val="F26B43"/>
          </p15:clr>
        </p15:guide>
        <p15:guide id="2" pos="75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15E5F9-353B-4BDA-BE08-24EE8DB18767}"/>
              </a:ext>
            </a:extLst>
          </p:cNvPr>
          <p:cNvSpPr/>
          <p:nvPr/>
        </p:nvSpPr>
        <p:spPr>
          <a:xfrm>
            <a:off x="4123" y="1385958"/>
            <a:ext cx="12185175" cy="469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FE6EB5-30F7-463F-BA16-A5962A230D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26" y="1489600"/>
            <a:ext cx="3353349" cy="1919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7DBC4-F0A2-4F35-8B71-10655BA6567E}"/>
              </a:ext>
            </a:extLst>
          </p:cNvPr>
          <p:cNvSpPr txBox="1"/>
          <p:nvPr/>
        </p:nvSpPr>
        <p:spPr>
          <a:xfrm>
            <a:off x="327699" y="3988731"/>
            <a:ext cx="578229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solidFill>
                  <a:srgbClr val="002060"/>
                </a:solidFill>
              </a:rPr>
              <a:t>Pixel Pals</a:t>
            </a:r>
            <a:endParaRPr lang="en-US" sz="3200">
              <a:solidFill>
                <a:srgbClr val="002060"/>
              </a:solidFill>
              <a:cs typeface="Arial"/>
            </a:endParaRPr>
          </a:p>
          <a:p>
            <a:r>
              <a:rPr lang="en-US" sz="2000">
                <a:solidFill>
                  <a:srgbClr val="002060"/>
                </a:solidFill>
              </a:rPr>
              <a:t>Gregory Harris, Sachi </a:t>
            </a:r>
            <a:r>
              <a:rPr lang="en-US" sz="2000" err="1">
                <a:solidFill>
                  <a:srgbClr val="002060"/>
                </a:solidFill>
              </a:rPr>
              <a:t>Nutulapati</a:t>
            </a:r>
            <a:r>
              <a:rPr lang="en-US" sz="2000">
                <a:solidFill>
                  <a:srgbClr val="002060"/>
                </a:solidFill>
              </a:rPr>
              <a:t>, Claire Contos Emanuel Pituch, Ashton Smith, Max </a:t>
            </a:r>
            <a:r>
              <a:rPr lang="en-US" sz="2000" err="1">
                <a:solidFill>
                  <a:srgbClr val="002060"/>
                </a:solidFill>
              </a:rPr>
              <a:t>Thielmeyer</a:t>
            </a:r>
            <a:endParaRPr lang="en-US" sz="2000">
              <a:solidFill>
                <a:srgbClr val="002060"/>
              </a:solidFill>
            </a:endParaRPr>
          </a:p>
        </p:txBody>
      </p:sp>
      <p:pic>
        <p:nvPicPr>
          <p:cNvPr id="3" name="Picture 3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F77E0EF5-B7F4-4B17-B861-EAB531A9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668" y="2652752"/>
            <a:ext cx="4342327" cy="32379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BAB730-BCB3-4DF8-B6D9-92A39081A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1100" y="2913380"/>
            <a:ext cx="6946900" cy="13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1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10AE-D410-4E6A-A93B-1D87527F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99" y="-47647"/>
            <a:ext cx="11719416" cy="907457"/>
          </a:xfrm>
        </p:spPr>
        <p:txBody>
          <a:bodyPr/>
          <a:lstStyle/>
          <a:p>
            <a:r>
              <a:rPr lang="en-US"/>
              <a:t>Persona 5 - 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B0A8C-3D10-43A1-9D57-014A431B40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17762-B2E1-4A71-9E4A-98632E56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1582E1-A402-4FD7-AE23-5F68B17E8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7569" y="3262737"/>
            <a:ext cx="5389338" cy="25003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Mike's Alternative Solutions:</a:t>
            </a:r>
            <a:endParaRPr lang="en-US" sz="2600">
              <a:solidFill>
                <a:srgbClr val="002060"/>
              </a:solidFill>
              <a:cs typeface="Arial"/>
            </a:endParaRPr>
          </a:p>
          <a:p>
            <a:pPr marL="457200" indent="-457200">
              <a:lnSpc>
                <a:spcPct val="100000"/>
              </a:lnSpc>
            </a:pPr>
            <a:r>
              <a:rPr lang="en-US" sz="2600">
                <a:solidFill>
                  <a:srgbClr val="002060"/>
                </a:solidFill>
                <a:cs typeface="Arial"/>
              </a:rPr>
              <a:t>Take breaks or short visits when viewing websites, text-only versions, or requires assistance from someone to navigate or interpret the website  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1D3032-7070-4001-976C-AD8932808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1701" y="939911"/>
            <a:ext cx="6618219" cy="31488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Accessibility Solutions</a:t>
            </a:r>
          </a:p>
          <a:p>
            <a:pPr marL="457200" indent="-457200"/>
            <a:r>
              <a:rPr lang="en-US" sz="2600">
                <a:solidFill>
                  <a:srgbClr val="002060"/>
                </a:solidFill>
                <a:cs typeface="Arial"/>
              </a:rPr>
              <a:t>Page provides only 1 heading</a:t>
            </a:r>
          </a:p>
          <a:p>
            <a:pPr marL="457200" indent="-457200"/>
            <a:r>
              <a:rPr lang="en-US" sz="2600">
                <a:solidFill>
                  <a:srgbClr val="002060"/>
                </a:solidFill>
                <a:cs typeface="Arial"/>
              </a:rPr>
              <a:t>All text that looks like a heading is marked up as a heading/ is a conceptual section heading</a:t>
            </a:r>
          </a:p>
          <a:p>
            <a:pPr marL="457200" indent="-457200"/>
            <a:r>
              <a:rPr lang="en-US" sz="2600">
                <a:solidFill>
                  <a:srgbClr val="002060"/>
                </a:solidFill>
                <a:cs typeface="Arial"/>
              </a:rPr>
              <a:t>Page provides meaningful heading hierarchy</a:t>
            </a:r>
          </a:p>
          <a:p>
            <a:pPr marL="0" indent="0">
              <a:buNone/>
            </a:pPr>
            <a:endParaRPr lang="en-US" sz="2600">
              <a:solidFill>
                <a:srgbClr val="002060"/>
              </a:solidFill>
              <a:cs typeface="Arial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807B4F05-3EEE-4605-B061-3587F0B8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511" y="3660243"/>
            <a:ext cx="2075833" cy="2338949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2A38267-E9FB-429B-AAB9-CED6CB4785E7}"/>
              </a:ext>
            </a:extLst>
          </p:cNvPr>
          <p:cNvSpPr txBox="1">
            <a:spLocks/>
          </p:cNvSpPr>
          <p:nvPr/>
        </p:nvSpPr>
        <p:spPr>
          <a:xfrm>
            <a:off x="132119" y="867555"/>
            <a:ext cx="4524980" cy="2568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 2" panose="05020102010507070707" pitchFamily="18" charset="2"/>
              <a:buChar char="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34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7700" indent="-152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191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0913" indent="-1571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anose="05020102010507070707" pitchFamily="18" charset="2"/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Mike's Alternative Solutions:</a:t>
            </a:r>
            <a:endParaRPr lang="en-US" sz="2600">
              <a:solidFill>
                <a:srgbClr val="002060"/>
              </a:solidFill>
              <a:cs typeface="Arial"/>
            </a:endParaRPr>
          </a:p>
          <a:p>
            <a:pPr marL="457200" indent="-457200">
              <a:lnSpc>
                <a:spcPct val="100000"/>
              </a:lnSpc>
            </a:pPr>
            <a:r>
              <a:rPr lang="en-US" sz="2600">
                <a:solidFill>
                  <a:srgbClr val="002060"/>
                </a:solidFill>
                <a:cs typeface="Arial"/>
              </a:rPr>
              <a:t>Takes longer to process information, too much information or patterns can be overwhelming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9D26C-8936-4A0F-83F2-F11CB8D2E31F}"/>
              </a:ext>
            </a:extLst>
          </p:cNvPr>
          <p:cNvSpPr txBox="1"/>
          <p:nvPr/>
        </p:nvSpPr>
        <p:spPr>
          <a:xfrm>
            <a:off x="5167637" y="4435649"/>
            <a:ext cx="45515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/>
              <a:t>"I just want to be able to understand what everybody else can understand"</a:t>
            </a:r>
            <a:endParaRPr lang="en-US" sz="2400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389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8E116-77DD-0548-A618-6CCE26496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720DE-519A-6B4D-9BBF-3892B02B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BF17A2A-050F-4713-9B57-B66A9D60F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140557"/>
              </p:ext>
            </p:extLst>
          </p:nvPr>
        </p:nvGraphicFramePr>
        <p:xfrm>
          <a:off x="157411" y="1024835"/>
          <a:ext cx="6120312" cy="5264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7">
            <a:extLst>
              <a:ext uri="{FF2B5EF4-FFF2-40B4-BE49-F238E27FC236}">
                <a16:creationId xmlns:a16="http://schemas.microsoft.com/office/drawing/2014/main" id="{E422568D-C899-4AF9-9470-BB62DE9C6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863" y="3753"/>
            <a:ext cx="6604000" cy="137414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CC58D6D-F2F1-41E3-8514-61E9575D0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219655"/>
            <a:ext cx="4737100" cy="59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6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999CD0-E1C0-4E73-B57B-3B3C54611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527" y="3476487"/>
            <a:ext cx="4235894" cy="1223466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cs typeface="Arial"/>
              </a:rPr>
              <a:t>Demo Time!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9A1ED-5D66-4947-A5B3-A4DD8C2010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3350" y="6370638"/>
            <a:ext cx="628650" cy="276225"/>
          </a:xfrm>
        </p:spPr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4C64A-CE58-4394-846E-1DF3E40306D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24600"/>
            <a:ext cx="5934075" cy="365125"/>
          </a:xfrm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40FCE98-7BD4-4A0F-85A8-A85FBDAC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84" y="2163322"/>
            <a:ext cx="5779826" cy="11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7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5A359-4FC0-4D1A-89FD-1ECA827892C3}"/>
              </a:ext>
            </a:extLst>
          </p:cNvPr>
          <p:cNvSpPr txBox="1"/>
          <p:nvPr/>
        </p:nvSpPr>
        <p:spPr>
          <a:xfrm>
            <a:off x="2167815" y="1145021"/>
            <a:ext cx="301615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2060"/>
                </a:solidFill>
                <a:cs typeface="Arial"/>
              </a:rPr>
              <a:t>Questions  </a:t>
            </a:r>
            <a:r>
              <a:rPr lang="en-US" sz="4000" b="1">
                <a:solidFill>
                  <a:srgbClr val="002060"/>
                </a:solidFill>
                <a:cs typeface="Arial"/>
              </a:rPr>
              <a:t> </a:t>
            </a:r>
          </a:p>
        </p:txBody>
      </p:sp>
      <p:pic>
        <p:nvPicPr>
          <p:cNvPr id="3" name="Graphic 3" descr="Smiling face with solid fill">
            <a:extLst>
              <a:ext uri="{FF2B5EF4-FFF2-40B4-BE49-F238E27FC236}">
                <a16:creationId xmlns:a16="http://schemas.microsoft.com/office/drawing/2014/main" id="{DDA07B66-E945-4EFB-A74B-851C7641F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693" y="1052899"/>
            <a:ext cx="812042" cy="812042"/>
          </a:xfrm>
          <a:prstGeom prst="rect">
            <a:avLst/>
          </a:prstGeom>
        </p:spPr>
      </p:pic>
      <p:pic>
        <p:nvPicPr>
          <p:cNvPr id="5" name="Graphic 5" descr="Question mark">
            <a:extLst>
              <a:ext uri="{FF2B5EF4-FFF2-40B4-BE49-F238E27FC236}">
                <a16:creationId xmlns:a16="http://schemas.microsoft.com/office/drawing/2014/main" id="{B48A817A-0CD9-4A20-9D63-AC5523B5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6263" y="89762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0B688-05D6-43FE-B9BF-208EF6DBF69E}"/>
              </a:ext>
            </a:extLst>
          </p:cNvPr>
          <p:cNvSpPr txBox="1"/>
          <p:nvPr/>
        </p:nvSpPr>
        <p:spPr>
          <a:xfrm>
            <a:off x="6070063" y="1145020"/>
            <a:ext cx="314125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2060"/>
                </a:solidFill>
                <a:cs typeface="Arial"/>
              </a:rPr>
              <a:t>Comments </a:t>
            </a:r>
            <a:r>
              <a:rPr lang="en-US" sz="4000" b="1">
                <a:solidFill>
                  <a:srgbClr val="002060"/>
                </a:solidFill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29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22FC8E-93D3-4054-9A8A-232C04D03856}"/>
              </a:ext>
            </a:extLst>
          </p:cNvPr>
          <p:cNvSpPr/>
          <p:nvPr/>
        </p:nvSpPr>
        <p:spPr>
          <a:xfrm>
            <a:off x="-7250" y="-1564"/>
            <a:ext cx="12196548" cy="6180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C17FA-C343-41C4-80DF-D77D60E49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5D303-9173-420A-A825-B48C7EB4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91005C-0566-4351-9878-1A6BF83280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21330" y="1886589"/>
            <a:ext cx="5275606" cy="26823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>
                <a:solidFill>
                  <a:srgbClr val="002060"/>
                </a:solidFill>
              </a:rPr>
              <a:t>To create a performance measurement to improve the overall accessibility for all Liberty Mutual employees and users with visual, auditory, motor, or cognitive impairments.</a:t>
            </a:r>
            <a:endParaRPr lang="en-US">
              <a:solidFill>
                <a:srgbClr val="002060"/>
              </a:solidFill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5E56AF-1C94-47AC-95D7-FB9D8F6A4C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2785" y="1801694"/>
            <a:ext cx="4754744" cy="29895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>
                <a:solidFill>
                  <a:srgbClr val="002060"/>
                </a:solidFill>
              </a:rPr>
              <a:t>We want to improve and accelerate the process of how developers, testers, and engineers design, develop, and deliver code that caters to employees and users who have accessibility needs.</a:t>
            </a:r>
            <a:endParaRPr lang="en-US">
              <a:solidFill>
                <a:srgbClr val="002060"/>
              </a:solidFill>
              <a:cs typeface="Arial"/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CF915BF-2ECB-4D7F-BA94-EF11E1D1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467" y="623369"/>
            <a:ext cx="3337416" cy="1203158"/>
          </a:xfrm>
        </p:spPr>
        <p:txBody>
          <a:bodyPr/>
          <a:lstStyle/>
          <a:p>
            <a:pPr algn="ctr"/>
            <a:r>
              <a:rPr lang="en-US" u="sng">
                <a:solidFill>
                  <a:srgbClr val="002060"/>
                </a:solidFill>
                <a:cs typeface="Arial"/>
              </a:rPr>
              <a:t>Our Purpose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9068D9D7-E972-49FA-A7F8-10BC0FE0C8DD}"/>
              </a:ext>
            </a:extLst>
          </p:cNvPr>
          <p:cNvSpPr txBox="1">
            <a:spLocks/>
          </p:cNvSpPr>
          <p:nvPr/>
        </p:nvSpPr>
        <p:spPr>
          <a:xfrm>
            <a:off x="7160046" y="627917"/>
            <a:ext cx="3337416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>
                <a:solidFill>
                  <a:srgbClr val="002060"/>
                </a:solidFill>
                <a:cs typeface="Arial"/>
              </a:rPr>
              <a:t>Our Goal</a:t>
            </a:r>
          </a:p>
        </p:txBody>
      </p:sp>
    </p:spTree>
    <p:extLst>
      <p:ext uri="{BB962C8B-B14F-4D97-AF65-F5344CB8AC3E}">
        <p14:creationId xmlns:p14="http://schemas.microsoft.com/office/powerpoint/2010/main" val="56734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C0EF-8209-4283-A9D3-C650F483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7" y="-93139"/>
            <a:ext cx="11730789" cy="1203158"/>
          </a:xfrm>
        </p:spPr>
        <p:txBody>
          <a:bodyPr/>
          <a:lstStyle/>
          <a:p>
            <a:r>
              <a:rPr lang="en-US"/>
              <a:t>Persona 1 – Color 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7C03B-0777-47DE-B738-56A81FBD0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3AA8E-4E95-496C-9D61-E7F07A23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17BEFCF-2C6A-4E1A-95E6-294441E8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551" y="1473958"/>
            <a:ext cx="1492092" cy="459247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8DEE6C-98A8-4582-BF08-EB982DA82F0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1300" y="1114795"/>
            <a:ext cx="4490861" cy="25572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Noah's Symptoms - 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2600">
                <a:solidFill>
                  <a:srgbClr val="002060"/>
                </a:solidFill>
                <a:cs typeface="Arial"/>
              </a:rPr>
              <a:t>Some colors appear different to him (red/green)</a:t>
            </a:r>
          </a:p>
          <a:p>
            <a:pPr>
              <a:lnSpc>
                <a:spcPct val="100000"/>
              </a:lnSpc>
            </a:pPr>
            <a:r>
              <a:rPr lang="en-US" sz="2600">
                <a:solidFill>
                  <a:srgbClr val="002060"/>
                </a:solidFill>
                <a:cs typeface="Arial"/>
              </a:rPr>
              <a:t>Not able to differentiate pop-up messages such as errors, tips and requirements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10401B-9394-40BA-9E82-E2E937339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42" y="4380078"/>
            <a:ext cx="4811609" cy="19660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Noah's Alternative Solutions - </a:t>
            </a:r>
            <a:endParaRPr lang="en-US" sz="2600">
              <a:solidFill>
                <a:srgbClr val="002060"/>
              </a:solidFill>
              <a:cs typeface="Arial"/>
            </a:endParaRPr>
          </a:p>
          <a:p>
            <a:r>
              <a:rPr lang="en-US" sz="2600">
                <a:solidFill>
                  <a:srgbClr val="002060"/>
                </a:solidFill>
                <a:cs typeface="Arial"/>
              </a:rPr>
              <a:t>Relies on text, symbols, and images to understand context and content</a:t>
            </a:r>
          </a:p>
          <a:p>
            <a:endParaRPr lang="en-US">
              <a:solidFill>
                <a:srgbClr val="002060"/>
              </a:solidFill>
              <a:cs typeface="Arial"/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F5D272E-EBD5-41D2-A6E0-BCE42C107F2D}"/>
              </a:ext>
            </a:extLst>
          </p:cNvPr>
          <p:cNvSpPr txBox="1">
            <a:spLocks/>
          </p:cNvSpPr>
          <p:nvPr/>
        </p:nvSpPr>
        <p:spPr>
          <a:xfrm>
            <a:off x="5124924" y="1117765"/>
            <a:ext cx="4513607" cy="4058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 2" panose="05020102010507070707" pitchFamily="18" charset="2"/>
              <a:buChar char="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34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7700" indent="-152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191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0913" indent="-1571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Accessibility Solutions - </a:t>
            </a:r>
          </a:p>
          <a:p>
            <a:r>
              <a:rPr lang="en-US" sz="2600">
                <a:solidFill>
                  <a:srgbClr val="002060"/>
                </a:solidFill>
                <a:ea typeface="+mn-lt"/>
                <a:cs typeface="+mn-lt"/>
              </a:rPr>
              <a:t>All color combinations should have a contrast ratio of at least 4.5:1 for normal-size text</a:t>
            </a:r>
            <a:endParaRPr lang="en-US" sz="2600">
              <a:solidFill>
                <a:srgbClr val="002060"/>
              </a:solidFill>
              <a:cs typeface="Arial"/>
            </a:endParaRPr>
          </a:p>
          <a:p>
            <a:r>
              <a:rPr lang="en-US" sz="2600">
                <a:solidFill>
                  <a:srgbClr val="002060"/>
                </a:solidFill>
                <a:cs typeface="Arial"/>
              </a:rPr>
              <a:t>Instead of color, use symbols, outlines, bolded text, shapes etc.</a:t>
            </a:r>
          </a:p>
          <a:p>
            <a:endParaRPr lang="en-US" sz="2600">
              <a:solidFill>
                <a:srgbClr val="002060"/>
              </a:solidFill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03B51-A11D-4936-8810-1749FF4F9F2E}"/>
              </a:ext>
            </a:extLst>
          </p:cNvPr>
          <p:cNvSpPr txBox="1"/>
          <p:nvPr/>
        </p:nvSpPr>
        <p:spPr>
          <a:xfrm>
            <a:off x="4735775" y="5031473"/>
            <a:ext cx="537039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i="1"/>
              <a:t>"I often feel like I completely miss the point of a website, so I don't feel valuable as a customer to that company"</a:t>
            </a:r>
            <a:endParaRPr lang="en-US" sz="2200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549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C0EF-8209-4283-A9D3-C650F483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61" y="-138632"/>
            <a:ext cx="11730789" cy="1203158"/>
          </a:xfrm>
        </p:spPr>
        <p:txBody>
          <a:bodyPr/>
          <a:lstStyle/>
          <a:p>
            <a:r>
              <a:rPr lang="en-US"/>
              <a:t>Persona 1 - Color 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7C03B-0777-47DE-B738-56A81FBD0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3AA8E-4E95-496C-9D61-E7F07A23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pic>
        <p:nvPicPr>
          <p:cNvPr id="10" name="Picture 11" descr="A picture containing indoor, photo, bunch&#10;&#10;Description generated with high confidence">
            <a:extLst>
              <a:ext uri="{FF2B5EF4-FFF2-40B4-BE49-F238E27FC236}">
                <a16:creationId xmlns:a16="http://schemas.microsoft.com/office/drawing/2014/main" id="{C8957DDE-F84B-40E5-B117-CBCF1D75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" r="4631" b="-118"/>
          <a:stretch/>
        </p:blipFill>
        <p:spPr>
          <a:xfrm rot="-5400000">
            <a:off x="3553606" y="-1450596"/>
            <a:ext cx="5229240" cy="975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67BF-DCC7-4F3E-B863-883BFFDB9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" y="-2154"/>
            <a:ext cx="11730789" cy="861964"/>
          </a:xfrm>
        </p:spPr>
        <p:txBody>
          <a:bodyPr/>
          <a:lstStyle/>
          <a:p>
            <a:r>
              <a:rPr lang="en-US"/>
              <a:t>Persona 2 - 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B29AAD-FD10-4148-B967-BD09E2199A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57C0A-243D-44C1-857C-26406B5B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8AD0E5-9094-4E0F-8EE5-F4C4F769D8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8942" y="863008"/>
            <a:ext cx="4741070" cy="23411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David's Symptoms -</a:t>
            </a:r>
            <a:endParaRPr lang="en-US" sz="2600">
              <a:solidFill>
                <a:srgbClr val="002060"/>
              </a:solidFill>
              <a:cs typeface="Arial"/>
            </a:endParaRPr>
          </a:p>
          <a:p>
            <a:r>
              <a:rPr lang="en-US" sz="2600">
                <a:solidFill>
                  <a:srgbClr val="002060"/>
                </a:solidFill>
                <a:cs typeface="Arial"/>
              </a:rPr>
              <a:t>No vision </a:t>
            </a:r>
          </a:p>
          <a:p>
            <a:endParaRPr lang="en-US" sz="2600">
              <a:solidFill>
                <a:srgbClr val="002060"/>
              </a:solidFill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C71150-80B9-4106-9D88-617F1FE50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4623" y="321861"/>
            <a:ext cx="5441681" cy="49444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 u="sng">
                <a:solidFill>
                  <a:srgbClr val="002060"/>
                </a:solidFill>
                <a:ea typeface="+mn-lt"/>
                <a:cs typeface="+mn-lt"/>
              </a:rPr>
              <a:t>Accessibility Solutions - </a:t>
            </a:r>
            <a:endParaRPr lang="en-US" sz="2600">
              <a:cs typeface="Arial"/>
            </a:endParaRPr>
          </a:p>
          <a:p>
            <a:r>
              <a:rPr lang="en-US" sz="2600">
                <a:solidFill>
                  <a:srgbClr val="002060"/>
                </a:solidFill>
                <a:ea typeface="+mn-lt"/>
                <a:cs typeface="+mn-lt"/>
              </a:rPr>
              <a:t>Improve screen reader experience</a:t>
            </a:r>
          </a:p>
          <a:p>
            <a:r>
              <a:rPr lang="en-US" sz="2600">
                <a:solidFill>
                  <a:srgbClr val="002060"/>
                </a:solidFill>
                <a:ea typeface="+mn-lt"/>
                <a:cs typeface="+mn-lt"/>
              </a:rPr>
              <a:t>Every image has appropriate alternative text</a:t>
            </a:r>
          </a:p>
          <a:p>
            <a:r>
              <a:rPr lang="en-US" sz="2600">
                <a:solidFill>
                  <a:srgbClr val="002060"/>
                </a:solidFill>
                <a:ea typeface="+mn-lt"/>
                <a:cs typeface="+mn-lt"/>
              </a:rPr>
              <a:t>interactive audio experience - users who file a claim via mobile could do it just by audio and not type everything out – not just a disability perspective – </a:t>
            </a:r>
            <a:endParaRPr lang="en-US" sz="2600">
              <a:cs typeface="Arial"/>
            </a:endParaRPr>
          </a:p>
          <a:p>
            <a:r>
              <a:rPr lang="en-US" sz="2600">
                <a:solidFill>
                  <a:srgbClr val="002060"/>
                </a:solidFill>
                <a:ea typeface="+mn-lt"/>
                <a:cs typeface="+mn-lt"/>
              </a:rPr>
              <a:t>Every form control has a label associated with it </a:t>
            </a:r>
          </a:p>
          <a:p>
            <a:r>
              <a:rPr lang="en-US" sz="2600">
                <a:solidFill>
                  <a:srgbClr val="002060"/>
                </a:solidFill>
                <a:ea typeface="+mn-lt"/>
                <a:cs typeface="+mn-lt"/>
              </a:rPr>
              <a:t>Labels are positioned correctly on the form </a:t>
            </a:r>
          </a:p>
          <a:p>
            <a:endParaRPr lang="en-US" sz="2600">
              <a:solidFill>
                <a:srgbClr val="002060"/>
              </a:solidFill>
              <a:cs typeface="Arial"/>
            </a:endParaRPr>
          </a:p>
        </p:txBody>
      </p:sp>
      <p:pic>
        <p:nvPicPr>
          <p:cNvPr id="8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47C4271D-6041-47A0-A960-93BC533C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34" y="1007659"/>
            <a:ext cx="1397938" cy="41148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A235494-4889-495A-BEF9-1E6C01E5EF39}"/>
              </a:ext>
            </a:extLst>
          </p:cNvPr>
          <p:cNvSpPr txBox="1">
            <a:spLocks/>
          </p:cNvSpPr>
          <p:nvPr/>
        </p:nvSpPr>
        <p:spPr>
          <a:xfrm>
            <a:off x="97998" y="2038990"/>
            <a:ext cx="4490861" cy="2090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 2" panose="05020102010507070707" pitchFamily="18" charset="2"/>
              <a:buChar char="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34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7700" indent="-152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191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0913" indent="-1571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David's Alternative Solutions-</a:t>
            </a:r>
            <a:endParaRPr lang="en-US" sz="2600">
              <a:solidFill>
                <a:srgbClr val="002060"/>
              </a:solidFill>
              <a:cs typeface="Arial"/>
            </a:endParaRPr>
          </a:p>
          <a:p>
            <a:r>
              <a:rPr lang="en-US" sz="2600">
                <a:solidFill>
                  <a:srgbClr val="002060"/>
                </a:solidFill>
                <a:cs typeface="Arial"/>
              </a:rPr>
              <a:t>Navigating websites using screen readers – not intuitive or user-friendly</a:t>
            </a:r>
          </a:p>
          <a:p>
            <a:pPr marL="0" indent="0">
              <a:buNone/>
            </a:pPr>
            <a:endParaRPr lang="en-US" sz="2600">
              <a:solidFill>
                <a:srgbClr val="002060"/>
              </a:solidFill>
              <a:cs typeface="Arial"/>
            </a:endParaRPr>
          </a:p>
          <a:p>
            <a:endParaRPr lang="en-US" sz="2600">
              <a:solidFill>
                <a:srgbClr val="002060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A212B-6CE0-47F6-93B5-BC3A58C589E8}"/>
              </a:ext>
            </a:extLst>
          </p:cNvPr>
          <p:cNvSpPr txBox="1"/>
          <p:nvPr/>
        </p:nvSpPr>
        <p:spPr>
          <a:xfrm>
            <a:off x="95536" y="4442281"/>
            <a:ext cx="476761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i="1"/>
              <a:t>"I feel like I am missing much of what other users get to experience, but I will take what I get"</a:t>
            </a:r>
            <a:endParaRPr lang="en-US" sz="2200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896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B29AAD-FD10-4148-B967-BD09E2199A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3350" y="6370638"/>
            <a:ext cx="628650" cy="276225"/>
          </a:xfrm>
        </p:spPr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57C0A-243D-44C1-857C-26406B5BE1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24600"/>
            <a:ext cx="5934075" cy="365125"/>
          </a:xfrm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05B99DF-85D9-4275-95EB-C72A101BAC5B}"/>
              </a:ext>
            </a:extLst>
          </p:cNvPr>
          <p:cNvSpPr txBox="1">
            <a:spLocks/>
          </p:cNvSpPr>
          <p:nvPr/>
        </p:nvSpPr>
        <p:spPr>
          <a:xfrm>
            <a:off x="7035610" y="1458959"/>
            <a:ext cx="5639547" cy="669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 2" panose="05020102010507070707" pitchFamily="18" charset="2"/>
              <a:buChar char="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34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7700" indent="-152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191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0913" indent="-1571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Arial"/>
            </a:endParaRPr>
          </a:p>
        </p:txBody>
      </p:sp>
      <p:pic>
        <p:nvPicPr>
          <p:cNvPr id="6" name="Media1">
            <a:hlinkClick r:id="" action="ppaction://media"/>
            <a:extLst>
              <a:ext uri="{FF2B5EF4-FFF2-40B4-BE49-F238E27FC236}">
                <a16:creationId xmlns:a16="http://schemas.microsoft.com/office/drawing/2014/main" id="{C4AE808C-3E3F-4E6B-9B50-0CA75AAE18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95" end="3275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666" y="29448"/>
            <a:ext cx="10925684" cy="68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vector graphics, toy, text&#10;&#10;Description generated with high confidence">
            <a:extLst>
              <a:ext uri="{FF2B5EF4-FFF2-40B4-BE49-F238E27FC236}">
                <a16:creationId xmlns:a16="http://schemas.microsoft.com/office/drawing/2014/main" id="{429B7FF0-F23A-4275-8A14-23057ABD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504" y="3283868"/>
            <a:ext cx="2629469" cy="2803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3451CD-F5C1-4F89-B804-121EFD6CF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11" y="202562"/>
            <a:ext cx="10604849" cy="816472"/>
          </a:xfrm>
        </p:spPr>
        <p:txBody>
          <a:bodyPr/>
          <a:lstStyle/>
          <a:p>
            <a:r>
              <a:rPr lang="en-US"/>
              <a:t>Persona 3 - Visual Impairment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34C30C-CDA8-4779-B281-BE179A695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0F771-9F39-4379-A260-510122C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4D402F-08CE-4492-B62F-B501770C46E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6793" y="1181456"/>
            <a:ext cx="5639547" cy="28188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u="sng">
                <a:solidFill>
                  <a:srgbClr val="002060"/>
                </a:solidFill>
                <a:cs typeface="Arial"/>
              </a:rPr>
              <a:t>Jane's Symptoms:</a:t>
            </a:r>
          </a:p>
          <a:p>
            <a:r>
              <a:rPr lang="en-US" sz="2400">
                <a:solidFill>
                  <a:srgbClr val="002060"/>
                </a:solidFill>
                <a:cs typeface="Arial"/>
              </a:rPr>
              <a:t>Has low vision</a:t>
            </a:r>
          </a:p>
          <a:p>
            <a:r>
              <a:rPr lang="en-US" sz="2400">
                <a:solidFill>
                  <a:srgbClr val="002060"/>
                </a:solidFill>
                <a:cs typeface="Arial"/>
              </a:rPr>
              <a:t>20/200 vision</a:t>
            </a:r>
          </a:p>
          <a:p>
            <a:r>
              <a:rPr lang="en-US" sz="2400">
                <a:solidFill>
                  <a:srgbClr val="002060"/>
                </a:solidFill>
                <a:cs typeface="Arial"/>
              </a:rPr>
              <a:t>Hard to see details</a:t>
            </a:r>
          </a:p>
          <a:p>
            <a:r>
              <a:rPr lang="en-US" sz="2400">
                <a:solidFill>
                  <a:srgbClr val="002060"/>
                </a:solidFill>
                <a:cs typeface="Arial"/>
              </a:rPr>
              <a:t>Lots of visual distractions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36614D-4842-4454-9341-A86F33FA0A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5902" y="1152098"/>
            <a:ext cx="4814073" cy="28859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u="sng">
                <a:solidFill>
                  <a:srgbClr val="002060"/>
                </a:solidFill>
                <a:cs typeface="Arial"/>
              </a:rPr>
              <a:t>Accessibility Solutions -</a:t>
            </a:r>
          </a:p>
          <a:p>
            <a:r>
              <a:rPr lang="en-US" sz="2400">
                <a:solidFill>
                  <a:srgbClr val="002060"/>
                </a:solidFill>
                <a:ea typeface="+mn-lt"/>
                <a:cs typeface="+mn-lt"/>
              </a:rPr>
              <a:t>All text gets larger</a:t>
            </a:r>
            <a:endParaRPr lang="en-US" sz="2400">
              <a:solidFill>
                <a:srgbClr val="002060"/>
              </a:solidFill>
              <a:cs typeface="Arial"/>
            </a:endParaRPr>
          </a:p>
          <a:p>
            <a:r>
              <a:rPr lang="en-US" sz="2400">
                <a:solidFill>
                  <a:srgbClr val="002060"/>
                </a:solidFill>
                <a:ea typeface="+mn-lt"/>
                <a:cs typeface="+mn-lt"/>
              </a:rPr>
              <a:t>Text doesn't disappear or get cut off when zooming</a:t>
            </a:r>
            <a:endParaRPr lang="en-US" sz="2400">
              <a:solidFill>
                <a:srgbClr val="002060"/>
              </a:solidFill>
              <a:cs typeface="Arial"/>
            </a:endParaRPr>
          </a:p>
          <a:p>
            <a:r>
              <a:rPr lang="en-US" sz="2400">
                <a:solidFill>
                  <a:srgbClr val="002060"/>
                </a:solidFill>
                <a:ea typeface="+mn-lt"/>
                <a:cs typeface="+mn-lt"/>
              </a:rPr>
              <a:t>Horizontal scrolling is not required to read sentences</a:t>
            </a:r>
            <a:endParaRPr lang="en-US" sz="2400">
              <a:solidFill>
                <a:srgbClr val="002060"/>
              </a:solidFill>
              <a:cs typeface="Arial"/>
            </a:endParaRPr>
          </a:p>
          <a:p>
            <a:r>
              <a:rPr lang="en-US" sz="2400">
                <a:solidFill>
                  <a:srgbClr val="002060"/>
                </a:solidFill>
                <a:cs typeface="Arial"/>
              </a:rPr>
              <a:t>Responsive Solutions</a:t>
            </a:r>
          </a:p>
          <a:p>
            <a:pPr marL="457200" indent="-457200"/>
            <a:endParaRPr lang="en-US" sz="2400">
              <a:solidFill>
                <a:srgbClr val="002060"/>
              </a:solidFill>
              <a:cs typeface="Arial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682E3D7-3F2B-423C-8B47-24E4DD3CD924}"/>
              </a:ext>
            </a:extLst>
          </p:cNvPr>
          <p:cNvSpPr txBox="1">
            <a:spLocks/>
          </p:cNvSpPr>
          <p:nvPr/>
        </p:nvSpPr>
        <p:spPr>
          <a:xfrm>
            <a:off x="302715" y="4006543"/>
            <a:ext cx="5639547" cy="2818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 2" panose="05020102010507070707" pitchFamily="18" charset="2"/>
              <a:buChar char="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34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7700" indent="-152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191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0913" indent="-1571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>
                <a:solidFill>
                  <a:srgbClr val="002060"/>
                </a:solidFill>
                <a:cs typeface="Arial"/>
              </a:rPr>
              <a:t>Jane's Alternative Solutions:</a:t>
            </a:r>
          </a:p>
          <a:p>
            <a:pPr marL="457200" indent="-457200"/>
            <a:r>
              <a:rPr lang="en-US" sz="2400">
                <a:solidFill>
                  <a:srgbClr val="002060"/>
                </a:solidFill>
                <a:ea typeface="+mn-lt"/>
                <a:cs typeface="+mn-lt"/>
              </a:rPr>
              <a:t>Zoom text on browsers</a:t>
            </a:r>
          </a:p>
          <a:p>
            <a:pPr marL="457200" indent="-457200"/>
            <a:r>
              <a:rPr lang="en-US" sz="2400">
                <a:solidFill>
                  <a:srgbClr val="002060"/>
                </a:solidFill>
                <a:ea typeface="+mn-lt"/>
                <a:cs typeface="+mn-lt"/>
              </a:rPr>
              <a:t>Magnifies applications</a:t>
            </a:r>
          </a:p>
          <a:p>
            <a:pPr marL="457200" indent="-457200"/>
            <a:r>
              <a:rPr lang="en-US" sz="2400">
                <a:solidFill>
                  <a:srgbClr val="002060"/>
                </a:solidFill>
                <a:ea typeface="+mn-lt"/>
                <a:cs typeface="+mn-lt"/>
              </a:rPr>
              <a:t>Use Screen Readers – auditory</a:t>
            </a:r>
            <a:endParaRPr lang="en-US" sz="240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54B1D-8F38-4852-85C3-B7F6F7DBE66A}"/>
              </a:ext>
            </a:extLst>
          </p:cNvPr>
          <p:cNvSpPr txBox="1"/>
          <p:nvPr/>
        </p:nvSpPr>
        <p:spPr>
          <a:xfrm>
            <a:off x="4951548" y="4310544"/>
            <a:ext cx="41079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/>
              <a:t>"An application will be completely useless to me if I cannot zoom the text"</a:t>
            </a:r>
            <a:endParaRPr lang="en-US" sz="2400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119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51CD-F5C1-4F89-B804-121EFD6C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 3 – Visual Impairment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34C30C-CDA8-4779-B281-BE179A695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0F771-9F39-4379-A260-510122C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E060C2E-ED2E-430F-8B2D-469589D31BA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1300" y="1454410"/>
            <a:ext cx="5639547" cy="6692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What a regular person would see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0DF412-01DD-4523-8F44-BC845EA3BAFA}"/>
              </a:ext>
            </a:extLst>
          </p:cNvPr>
          <p:cNvSpPr txBox="1">
            <a:spLocks/>
          </p:cNvSpPr>
          <p:nvPr/>
        </p:nvSpPr>
        <p:spPr>
          <a:xfrm>
            <a:off x="6434757" y="1458959"/>
            <a:ext cx="5639547" cy="6692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 2" panose="05020102010507070707" pitchFamily="18" charset="2"/>
              <a:buChar char="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34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7700" indent="-1524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19150" indent="-2301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−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0913" indent="-1571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Arial"/>
              </a:rPr>
              <a:t>What Jane would see: 20/200 Vision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82F1EF2-115F-42C6-AB92-A0189091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2" y="1957591"/>
            <a:ext cx="2944983" cy="4091185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4F360C-7EF1-406C-81F8-BAACA67D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068" y="1886755"/>
            <a:ext cx="2375751" cy="4114800"/>
          </a:xfrm>
          <a:prstGeom prst="rect">
            <a:avLst/>
          </a:prstGeom>
        </p:spPr>
      </p:pic>
      <p:pic>
        <p:nvPicPr>
          <p:cNvPr id="13" name="Picture 13" descr="A group of people walking in front of a crowd&#10;&#10;Description generated with very high confidence">
            <a:extLst>
              <a:ext uri="{FF2B5EF4-FFF2-40B4-BE49-F238E27FC236}">
                <a16:creationId xmlns:a16="http://schemas.microsoft.com/office/drawing/2014/main" id="{363AC602-1D17-4D44-87C4-6F2907A9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710" y="2196285"/>
            <a:ext cx="5276044" cy="34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10AE-D410-4E6A-A93B-1D87527F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 4 - Motor Impairments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B0A8C-3D10-43A1-9D57-014A431B40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17762-B2E1-4A71-9E4A-98632E56E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1582E1-A402-4FD7-AE23-5F68B17E8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1300" y="1261067"/>
            <a:ext cx="5218742" cy="4365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Rob's Symptoms:</a:t>
            </a:r>
          </a:p>
          <a:p>
            <a:r>
              <a:rPr lang="en-US" sz="2600">
                <a:solidFill>
                  <a:srgbClr val="002060"/>
                </a:solidFill>
                <a:cs typeface="Arial"/>
              </a:rPr>
              <a:t>Limited movement in some body parts, unable to use a mouse</a:t>
            </a:r>
          </a:p>
          <a:p>
            <a:endParaRPr lang="en-US" sz="2600">
              <a:solidFill>
                <a:srgbClr val="002060"/>
              </a:solidFill>
              <a:cs typeface="Arial"/>
            </a:endParaRPr>
          </a:p>
          <a:p>
            <a:pPr marL="0" indent="0"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Rob's Alternative Solutions</a:t>
            </a:r>
          </a:p>
          <a:p>
            <a:r>
              <a:rPr lang="en-US" sz="2600">
                <a:solidFill>
                  <a:srgbClr val="002060"/>
                </a:solidFill>
                <a:cs typeface="Arial"/>
              </a:rPr>
              <a:t>Using the keyboard to navigate</a:t>
            </a:r>
          </a:p>
          <a:p>
            <a:r>
              <a:rPr lang="en-US" sz="2600">
                <a:solidFill>
                  <a:srgbClr val="002060"/>
                </a:solidFill>
                <a:cs typeface="Arial"/>
              </a:rPr>
              <a:t>Screen reader</a:t>
            </a:r>
          </a:p>
          <a:p>
            <a:pPr marL="0" indent="0">
              <a:buNone/>
            </a:pPr>
            <a:endParaRPr lang="en-US" sz="2600">
              <a:solidFill>
                <a:srgbClr val="002060"/>
              </a:solidFill>
              <a:cs typeface="Arial"/>
            </a:endParaRPr>
          </a:p>
          <a:p>
            <a:endParaRPr lang="en-US" sz="2600">
              <a:solidFill>
                <a:srgbClr val="002060"/>
              </a:solidFill>
              <a:cs typeface="Arial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1D3032-7070-4001-976C-AD8932808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3840" y="1187545"/>
            <a:ext cx="4550028" cy="45022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u="sng">
                <a:solidFill>
                  <a:srgbClr val="002060"/>
                </a:solidFill>
                <a:cs typeface="Arial"/>
              </a:rPr>
              <a:t>Accessibility Solutions</a:t>
            </a:r>
          </a:p>
          <a:p>
            <a:pPr marL="457200" indent="-457200"/>
            <a:r>
              <a:rPr lang="en-US" sz="2600">
                <a:solidFill>
                  <a:srgbClr val="002060"/>
                </a:solidFill>
                <a:cs typeface="Arial"/>
              </a:rPr>
              <a:t>Ability to tab to &amp; away from all functionalities</a:t>
            </a:r>
          </a:p>
          <a:p>
            <a:pPr marL="457200" indent="-457200"/>
            <a:r>
              <a:rPr lang="en-US" sz="2600">
                <a:solidFill>
                  <a:srgbClr val="002060"/>
                </a:solidFill>
                <a:cs typeface="Arial"/>
              </a:rPr>
              <a:t>Page provides logical tab order</a:t>
            </a:r>
          </a:p>
          <a:p>
            <a:pPr marL="457200" indent="-457200"/>
            <a:r>
              <a:rPr lang="en-US" sz="2600">
                <a:solidFill>
                  <a:srgbClr val="002060"/>
                </a:solidFill>
                <a:cs typeface="Arial"/>
              </a:rPr>
              <a:t>Visual focus is obvious &amp; clear</a:t>
            </a:r>
          </a:p>
        </p:txBody>
      </p:sp>
      <p:pic>
        <p:nvPicPr>
          <p:cNvPr id="10" name="Picture 10" descr="A picture containing clothing&#10;&#10;Description generated with high confidence">
            <a:extLst>
              <a:ext uri="{FF2B5EF4-FFF2-40B4-BE49-F238E27FC236}">
                <a16:creationId xmlns:a16="http://schemas.microsoft.com/office/drawing/2014/main" id="{579B52BC-763E-4CB5-ADDD-2548CB3D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955" y="1188772"/>
            <a:ext cx="1330216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ED435-B96B-4877-9D90-5E4A8F7DD6EC}"/>
              </a:ext>
            </a:extLst>
          </p:cNvPr>
          <p:cNvSpPr txBox="1"/>
          <p:nvPr/>
        </p:nvSpPr>
        <p:spPr>
          <a:xfrm>
            <a:off x="5304115" y="4549380"/>
            <a:ext cx="45515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/>
              <a:t>"I still have to get my job done even though I broke my wrist and it seems impossible"</a:t>
            </a:r>
            <a:endParaRPr lang="en-US" sz="2400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087353"/>
      </p:ext>
    </p:extLst>
  </p:cSld>
  <p:clrMapOvr>
    <a:masterClrMapping/>
  </p:clrMapOvr>
</p:sld>
</file>

<file path=ppt/theme/theme1.xml><?xml version="1.0" encoding="utf-8"?>
<a:theme xmlns:a="http://schemas.openxmlformats.org/drawingml/2006/main" name="LM Brand Template 2018 Print">
  <a:themeElements>
    <a:clrScheme name="LM PRINT COLORS 2018">
      <a:dk1>
        <a:srgbClr val="343741"/>
      </a:dk1>
      <a:lt1>
        <a:srgbClr val="F5F5F5"/>
      </a:lt1>
      <a:dk2>
        <a:srgbClr val="1A1446"/>
      </a:dk2>
      <a:lt2>
        <a:srgbClr val="FFFFFF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B0B0B0"/>
      </a:accent5>
      <a:accent6>
        <a:srgbClr val="343741"/>
      </a:accent6>
      <a:hlink>
        <a:srgbClr val="06748C"/>
      </a:hlink>
      <a:folHlink>
        <a:srgbClr val="000000"/>
      </a:folHlink>
    </a:clrScheme>
    <a:fontScheme name="LM 2018 corpor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S_Intern_template.potx  -  Read-Only" id="{7D5144B6-1FB2-4FC6-B795-C62E96314D5D}" vid="{0E1740E7-BF3F-48EA-A64B-2F20185819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F7B6085523A94E807DF365968AB8DD" ma:contentTypeVersion="6" ma:contentTypeDescription="Create a new document." ma:contentTypeScope="" ma:versionID="186f208108e6f8113ac89e6f384e62c8">
  <xsd:schema xmlns:xsd="http://www.w3.org/2001/XMLSchema" xmlns:xs="http://www.w3.org/2001/XMLSchema" xmlns:p="http://schemas.microsoft.com/office/2006/metadata/properties" xmlns:ns2="909f0700-088e-4ea9-b9d2-55f4d6ea1c72" targetNamespace="http://schemas.microsoft.com/office/2006/metadata/properties" ma:root="true" ma:fieldsID="2fa4c61841bcc762d45322ae0eb2790a" ns2:_="">
    <xsd:import namespace="909f0700-088e-4ea9-b9d2-55f4d6ea1c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9f0700-088e-4ea9-b9d2-55f4d6ea1c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C9F1D4-A448-4130-AC28-DF84E7253F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D59811E-3A1E-4326-AE9C-4915EA566D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9f0700-088e-4ea9-b9d2-55f4d6ea1c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3F2CAD-2EDF-40D9-ABE6-08DEE607D1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TS_Intern_pitch template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LM Brand Template 2018 Print</vt:lpstr>
      <vt:lpstr>PowerPoint Presentation</vt:lpstr>
      <vt:lpstr>Our Purpose</vt:lpstr>
      <vt:lpstr>Persona 1 – Color Blindness</vt:lpstr>
      <vt:lpstr>Persona 1 - Color Blindness</vt:lpstr>
      <vt:lpstr>Persona 2 - Blindness</vt:lpstr>
      <vt:lpstr>PowerPoint Presentation</vt:lpstr>
      <vt:lpstr>Persona 3 - Visual Impairment </vt:lpstr>
      <vt:lpstr>Persona 3 – Visual Impairment</vt:lpstr>
      <vt:lpstr>Persona 4 - Motor Impairments</vt:lpstr>
      <vt:lpstr>Persona 5 - Cognitive</vt:lpstr>
      <vt:lpstr>PowerPoint Presentation</vt:lpstr>
      <vt:lpstr>Demo Time!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Nutulapati, Visalakshi</dc:creator>
  <cp:revision>1</cp:revision>
  <dcterms:created xsi:type="dcterms:W3CDTF">2019-07-09T15:27:37Z</dcterms:created>
  <dcterms:modified xsi:type="dcterms:W3CDTF">2019-07-10T02:27:26Z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0x010100DBF7B6085523A94E807DF365968AB8DD</vt:lpwstr>
  </property>
</Properties>
</file>